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80"/>
  </p:notesMasterIdLst>
  <p:sldIdLst>
    <p:sldId id="257" r:id="rId2"/>
    <p:sldId id="369" r:id="rId3"/>
    <p:sldId id="370" r:id="rId4"/>
    <p:sldId id="371" r:id="rId5"/>
    <p:sldId id="335" r:id="rId6"/>
    <p:sldId id="258" r:id="rId7"/>
    <p:sldId id="259" r:id="rId8"/>
    <p:sldId id="354" r:id="rId9"/>
    <p:sldId id="355" r:id="rId10"/>
    <p:sldId id="260" r:id="rId11"/>
    <p:sldId id="261" r:id="rId12"/>
    <p:sldId id="372" r:id="rId13"/>
    <p:sldId id="262" r:id="rId14"/>
    <p:sldId id="336" r:id="rId15"/>
    <p:sldId id="337" r:id="rId16"/>
    <p:sldId id="339" r:id="rId17"/>
    <p:sldId id="340" r:id="rId18"/>
    <p:sldId id="356" r:id="rId19"/>
    <p:sldId id="341" r:id="rId20"/>
    <p:sldId id="357" r:id="rId21"/>
    <p:sldId id="263" r:id="rId22"/>
    <p:sldId id="352" r:id="rId23"/>
    <p:sldId id="264" r:id="rId24"/>
    <p:sldId id="265" r:id="rId25"/>
    <p:sldId id="266" r:id="rId26"/>
    <p:sldId id="267" r:id="rId27"/>
    <p:sldId id="268" r:id="rId28"/>
    <p:sldId id="269" r:id="rId29"/>
    <p:sldId id="361" r:id="rId30"/>
    <p:sldId id="271" r:id="rId31"/>
    <p:sldId id="272" r:id="rId32"/>
    <p:sldId id="273" r:id="rId33"/>
    <p:sldId id="362" r:id="rId34"/>
    <p:sldId id="274" r:id="rId35"/>
    <p:sldId id="363" r:id="rId36"/>
    <p:sldId id="275" r:id="rId37"/>
    <p:sldId id="276" r:id="rId38"/>
    <p:sldId id="277" r:id="rId39"/>
    <p:sldId id="278" r:id="rId40"/>
    <p:sldId id="279" r:id="rId41"/>
    <p:sldId id="280" r:id="rId42"/>
    <p:sldId id="364" r:id="rId43"/>
    <p:sldId id="281" r:id="rId44"/>
    <p:sldId id="282" r:id="rId45"/>
    <p:sldId id="283" r:id="rId46"/>
    <p:sldId id="284" r:id="rId47"/>
    <p:sldId id="285" r:id="rId48"/>
    <p:sldId id="366" r:id="rId49"/>
    <p:sldId id="367" r:id="rId50"/>
    <p:sldId id="286" r:id="rId51"/>
    <p:sldId id="287" r:id="rId52"/>
    <p:sldId id="288" r:id="rId53"/>
    <p:sldId id="289" r:id="rId54"/>
    <p:sldId id="368" r:id="rId55"/>
    <p:sldId id="290"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4434"/>
  </p:normalViewPr>
  <p:slideViewPr>
    <p:cSldViewPr snapToGrid="0" snapToObjects="1">
      <p:cViewPr>
        <p:scale>
          <a:sx n="94" d="100"/>
          <a:sy n="94" d="100"/>
        </p:scale>
        <p:origin x="808"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49A11-9DB5-4C49-8C75-F5EAB3D63F0C}" type="datetimeFigureOut">
              <a:rPr lang="fr-FR" smtClean="0"/>
              <a:t>14/11/2019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13463-BF29-9B4E-B0B8-BFA8BBD26B89}" type="slidenum">
              <a:rPr lang="fr-FR" smtClean="0"/>
              <a:t>‹#›</a:t>
            </a:fld>
            <a:endParaRPr lang="fr-FR"/>
          </a:p>
        </p:txBody>
      </p:sp>
    </p:spTree>
    <p:extLst>
      <p:ext uri="{BB962C8B-B14F-4D97-AF65-F5344CB8AC3E}">
        <p14:creationId xmlns:p14="http://schemas.microsoft.com/office/powerpoint/2010/main" val="180672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39504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722838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1311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382407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C2FAD740-62DD-4B83-A7C1-CC0BBF1333CD}" type="slidenum">
              <a:rPr lang="fr-FR"/>
              <a:pPr/>
              <a:t>17</a:t>
            </a:fld>
            <a:endParaRPr lang="fr-FR"/>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xfrm>
            <a:off x="946574" y="4861441"/>
            <a:ext cx="5206153" cy="4605576"/>
          </a:xfrm>
          <a:noFill/>
          <a:ln/>
        </p:spPr>
        <p:txBody>
          <a:bodyPr/>
          <a:lstStyle/>
          <a:p>
            <a:pPr eaLnBrk="1" hangingPunct="1"/>
            <a:r>
              <a:rPr lang="fr-FR" sz="1500" dirty="0" smtClean="0"/>
              <a:t>L ’identité sexuelle est un composant important du concept de soi.</a:t>
            </a:r>
          </a:p>
          <a:p>
            <a:pPr eaLnBrk="1" hangingPunct="1"/>
            <a:r>
              <a:rPr lang="fr-FR" sz="1500" dirty="0" smtClean="0"/>
              <a:t>« La nourriture des garçons ne pousse pas. Elle est chassée ou tuée. » . Les femmes mangent plutôt des fruits alors que les hommes mangent de la viande. C ’est un stéréotype qui est vrai.</a:t>
            </a:r>
          </a:p>
          <a:p>
            <a:pPr eaLnBrk="1" hangingPunct="1"/>
            <a:r>
              <a:rPr lang="fr-FR" sz="1500" dirty="0" smtClean="0"/>
              <a:t>L ’identité sexuelle, c ’est-à-dire le sentiment de sa masculinité ou de sa féminité se construit à partir des attentes de la société quant aux rôles dévolus à chaque sexe.</a:t>
            </a:r>
          </a:p>
          <a:p>
            <a:pPr eaLnBrk="1" hangingPunct="1"/>
            <a:r>
              <a:rPr lang="fr-FR" sz="1500" dirty="0" smtClean="0"/>
              <a:t>L ’identité sexuelle est plutôt déterminée culturellement que biologiquement.</a:t>
            </a:r>
          </a:p>
          <a:p>
            <a:pPr eaLnBrk="1" hangingPunct="1"/>
            <a:r>
              <a:rPr lang="fr-FR" sz="1500" dirty="0" smtClean="0"/>
              <a:t>Typer un produit est souvent le fait des </a:t>
            </a:r>
            <a:r>
              <a:rPr lang="fr-FR" sz="1500" dirty="0" err="1" smtClean="0"/>
              <a:t>marketers</a:t>
            </a:r>
            <a:r>
              <a:rPr lang="fr-FR" sz="1500" dirty="0" smtClean="0"/>
              <a:t> : couches filles et garçons, jouets, </a:t>
            </a:r>
            <a:r>
              <a:rPr lang="fr-FR" sz="1500" dirty="0" err="1" smtClean="0"/>
              <a:t>etc</a:t>
            </a:r>
            <a:r>
              <a:rPr lang="fr-FR" sz="1500" dirty="0" smtClean="0"/>
              <a:t>… les produits qui sont alphanumériques sont souvent techniques et donc masculins : l ’huile de voiture 10W40</a:t>
            </a:r>
          </a:p>
          <a:p>
            <a:pPr eaLnBrk="1" hangingPunct="1"/>
            <a:r>
              <a:rPr lang="fr-FR" sz="1500" dirty="0" smtClean="0"/>
              <a:t>On observe que les fabricants automobiles s ’écartent des chiffres pour des noms (Renault, </a:t>
            </a:r>
            <a:r>
              <a:rPr lang="fr-FR" sz="1500" dirty="0" err="1" smtClean="0"/>
              <a:t>Citröen</a:t>
            </a:r>
            <a:r>
              <a:rPr lang="fr-FR" sz="1500" dirty="0" smtClean="0"/>
              <a:t>) .</a:t>
            </a:r>
          </a:p>
          <a:p>
            <a:pPr eaLnBrk="1" hangingPunct="1"/>
            <a:endParaRPr lang="fr-FR" sz="1500" dirty="0" smtClean="0"/>
          </a:p>
        </p:txBody>
      </p:sp>
    </p:spTree>
    <p:extLst>
      <p:ext uri="{BB962C8B-B14F-4D97-AF65-F5344CB8AC3E}">
        <p14:creationId xmlns:p14="http://schemas.microsoft.com/office/powerpoint/2010/main" val="130050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45469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5134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372156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856385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4009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79035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EDF a fondé sa stratégie sur les coûts, notamment en développant un parc considérable de centrales nucléaires. Le marketing ne joue qu’un rôle d’appoint dans la stratégie de l’entreprise dominée par les fonctions techniques, financières et RH. ◗ ◗ Procter  &amp;  </a:t>
            </a:r>
            <a:r>
              <a:rPr lang="fr-FR" dirty="0" err="1" smtClean="0"/>
              <a:t>Gamble</a:t>
            </a:r>
            <a:r>
              <a:rPr lang="fr-FR" dirty="0" smtClean="0"/>
              <a:t> a développé de multiples marques comme Ariel, Mr. Propre, Pampers, </a:t>
            </a:r>
            <a:r>
              <a:rPr lang="fr-FR" dirty="0" err="1" smtClean="0"/>
              <a:t>Duracell</a:t>
            </a:r>
            <a:r>
              <a:rPr lang="fr-FR" dirty="0" smtClean="0"/>
              <a:t>, Gillette, </a:t>
            </a:r>
            <a:r>
              <a:rPr lang="fr-FR" dirty="0" err="1" smtClean="0"/>
              <a:t>Vicks</a:t>
            </a:r>
            <a:r>
              <a:rPr lang="fr-FR" dirty="0" smtClean="0"/>
              <a:t>, </a:t>
            </a:r>
            <a:r>
              <a:rPr lang="fr-FR" dirty="0" err="1" smtClean="0"/>
              <a:t>Fluocaril</a:t>
            </a:r>
            <a:r>
              <a:rPr lang="fr-FR" dirty="0" smtClean="0"/>
              <a:t>, etc. Chaque marque a un positionnement fort sur son marché et propose des avantages matériels (performance des produits) et immatériels (image de marque) qui la différencie de la concurrence. Les clients des marques de P  &amp;  G acceptent de payer un supplément de prix pour la valeur (réelle ou imaginaire) des produits et des marques. Les choix marketing sont stratégiques, et il n’est pas rare que la direction marketing soit la voie royale pour accéder, un jour, aux postes de directeur général ou de président. ◗</a:t>
            </a:r>
            <a:endParaRPr lang="fr-FR" dirty="0"/>
          </a:p>
        </p:txBody>
      </p:sp>
      <p:sp>
        <p:nvSpPr>
          <p:cNvPr id="4" name="Espace réservé du numéro de diapositive 3"/>
          <p:cNvSpPr>
            <a:spLocks noGrp="1"/>
          </p:cNvSpPr>
          <p:nvPr>
            <p:ph type="sldNum" sz="quarter" idx="10"/>
          </p:nvPr>
        </p:nvSpPr>
        <p:spPr/>
        <p:txBody>
          <a:bodyPr/>
          <a:lstStyle/>
          <a:p>
            <a:fld id="{C19C0A8F-2E34-CE4F-9ABD-65056B21CEFE}" type="slidenum">
              <a:rPr lang="fr-FR" smtClean="0"/>
              <a:t>3</a:t>
            </a:fld>
            <a:endParaRPr lang="fr-FR"/>
          </a:p>
        </p:txBody>
      </p:sp>
    </p:spTree>
    <p:extLst>
      <p:ext uri="{BB962C8B-B14F-4D97-AF65-F5344CB8AC3E}">
        <p14:creationId xmlns:p14="http://schemas.microsoft.com/office/powerpoint/2010/main" val="1459980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985204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010745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69267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3749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79072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82840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787670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65701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29669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55089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58763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7707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959168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449645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747385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p:spPr>
        <p:txBody>
          <a:bodyPr/>
          <a:lstStyle/>
          <a:p>
            <a:endParaRPr lang="fr-FR" dirty="0" smtClean="0"/>
          </a:p>
        </p:txBody>
      </p:sp>
    </p:spTree>
    <p:extLst>
      <p:ext uri="{BB962C8B-B14F-4D97-AF65-F5344CB8AC3E}">
        <p14:creationId xmlns:p14="http://schemas.microsoft.com/office/powerpoint/2010/main" val="1395264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063102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577431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964952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136543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734779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944095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845987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78961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480317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60287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a:noFill/>
          <a:ln/>
        </p:spPr>
        <p:txBody>
          <a:bodyPr/>
          <a:lstStyle/>
          <a:p>
            <a:endParaRPr lang="fr-FR" dirty="0" smtClean="0"/>
          </a:p>
        </p:txBody>
      </p:sp>
    </p:spTree>
    <p:extLst>
      <p:ext uri="{BB962C8B-B14F-4D97-AF65-F5344CB8AC3E}">
        <p14:creationId xmlns:p14="http://schemas.microsoft.com/office/powerpoint/2010/main" val="1805104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443482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505804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941511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64299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4551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758816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806506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129525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418408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878437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599695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880081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323270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50862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584605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98186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014428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955194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300413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096973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7842734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0250117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65385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5738007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2132671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65727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21774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96505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a:noFill/>
          <a:ln/>
        </p:spPr>
        <p:txBody>
          <a:bodyPr/>
          <a:lstStyle/>
          <a:p>
            <a:endParaRPr lang="fr-FR" smtClean="0"/>
          </a:p>
        </p:txBody>
      </p:sp>
    </p:spTree>
    <p:extLst>
      <p:ext uri="{BB962C8B-B14F-4D97-AF65-F5344CB8AC3E}">
        <p14:creationId xmlns:p14="http://schemas.microsoft.com/office/powerpoint/2010/main" val="16527366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smtClean="0"/>
              <a:t>Cliquez et modifiez le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Cliquez et modifiez le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09600" y="274639"/>
            <a:ext cx="10972800" cy="58515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7B049468-1864-4EC9-A1CB-4CBA8787A42B}" type="slidenum">
              <a:rPr lang="fr-FR"/>
              <a:pPr>
                <a:defRPr/>
              </a:pPr>
              <a:t>‹#›</a:t>
            </a:fld>
            <a:endParaRPr lang="fr-FR"/>
          </a:p>
        </p:txBody>
      </p:sp>
    </p:spTree>
    <p:extLst>
      <p:ext uri="{BB962C8B-B14F-4D97-AF65-F5344CB8AC3E}">
        <p14:creationId xmlns:p14="http://schemas.microsoft.com/office/powerpoint/2010/main" val="82848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smtClean="0"/>
              <a:t>Cliquez et modifiez le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11/14/19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fr-FR" smtClean="0"/>
              <a:t>Cliquez et modifiez le titre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fr-FR" smtClean="0"/>
              <a:t>Cliquez et modifiez le titre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DA16AA21-1863-4931-97CB-99D0A168701B}" type="datetimeFigureOut">
              <a:rPr lang="en-US" smtClean="0"/>
              <a:t>11/14/19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3772C379-9A7C-4C87-A116-CBE9F58B04C5}" type="datetimeFigureOut">
              <a:rPr lang="en-US" smtClean="0"/>
              <a:t>11/14/19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microsoft.com/office/2007/relationships/hdphoto" Target="../media/hdphoto1.wdp"/><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11/14/19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sldNum="0"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openxmlformats.org/officeDocument/2006/relationships/image" Target="../media/image5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12.xml"/><Relationship Id="rId2" Type="http://schemas.openxmlformats.org/officeDocument/2006/relationships/image" Target="../media/image5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2.bin"/><Relationship Id="rId5" Type="http://schemas.openxmlformats.org/officeDocument/2006/relationships/oleObject" Target="../embeddings/Document_Microsoft_Word_97_-_20041.doc"/><Relationship Id="rId6" Type="http://schemas.openxmlformats.org/officeDocument/2006/relationships/image" Target="../media/image5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56.xml"/><Relationship Id="rId4" Type="http://schemas.openxmlformats.org/officeDocument/2006/relationships/slide" Target="slide60.xml"/><Relationship Id="rId5" Type="http://schemas.openxmlformats.org/officeDocument/2006/relationships/slide" Target="slide58.xml"/><Relationship Id="rId6" Type="http://schemas.openxmlformats.org/officeDocument/2006/relationships/slide" Target="slide62.xml"/><Relationship Id="rId7" Type="http://schemas.openxmlformats.org/officeDocument/2006/relationships/slide" Target="slide67.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slide" Target="slide52.xml"/><Relationship Id="rId4" Type="http://schemas.openxmlformats.org/officeDocument/2006/relationships/image" Target="../media/image68.jpe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slide" Target="slide52.xm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hyperlink" Target="../../MASTER%20Sant%C3%A9/evian_ballet_bebe56.rm" TargetMode="External"/><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slide" Target="slide52.xml"/><Relationship Id="rId4" Type="http://schemas.openxmlformats.org/officeDocument/2006/relationships/image" Target="../media/image72.jpe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7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7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76.jpe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slide" Target="slide52.xml"/><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7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7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8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8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82.jpe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86.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88.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9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8800" dirty="0" smtClean="0"/>
              <a:t>Segmentation, ciblage, positionnement</a:t>
            </a:r>
            <a:endParaRPr lang="fr-FR" sz="8800" dirty="0"/>
          </a:p>
        </p:txBody>
      </p:sp>
    </p:spTree>
    <p:extLst>
      <p:ext uri="{BB962C8B-B14F-4D97-AF65-F5344CB8AC3E}">
        <p14:creationId xmlns:p14="http://schemas.microsoft.com/office/powerpoint/2010/main" val="2021477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r>
              <a:rPr lang="fr-FR" smtClean="0"/>
              <a:t>Définition de la segmentation</a:t>
            </a:r>
          </a:p>
        </p:txBody>
      </p:sp>
      <p:sp>
        <p:nvSpPr>
          <p:cNvPr id="226307" name="Text Box 3"/>
          <p:cNvSpPr txBox="1">
            <a:spLocks noChangeArrowheads="1"/>
          </p:cNvSpPr>
          <p:nvPr/>
        </p:nvSpPr>
        <p:spPr bwMode="auto">
          <a:xfrm>
            <a:off x="1449518" y="2686050"/>
            <a:ext cx="9277091" cy="1569660"/>
          </a:xfrm>
          <a:prstGeom prst="rect">
            <a:avLst/>
          </a:prstGeom>
          <a:noFill/>
          <a:ln w="9525">
            <a:solidFill>
              <a:schemeClr val="accent1"/>
            </a:solidFill>
            <a:miter lim="800000"/>
            <a:headEnd/>
            <a:tailEnd/>
          </a:ln>
        </p:spPr>
        <p:txBody>
          <a:bodyPr wrap="none">
            <a:spAutoFit/>
          </a:bodyPr>
          <a:lstStyle/>
          <a:p>
            <a:pPr algn="ctr" eaLnBrk="0" hangingPunct="0"/>
            <a:r>
              <a:rPr lang="fr-FR" sz="3200" b="1" i="1" dirty="0">
                <a:solidFill>
                  <a:schemeClr val="accent6">
                    <a:lumMod val="50000"/>
                  </a:schemeClr>
                </a:solidFill>
              </a:rPr>
              <a:t>Segmenter consiste à découper un marché </a:t>
            </a:r>
          </a:p>
          <a:p>
            <a:pPr algn="ctr" eaLnBrk="0" hangingPunct="0"/>
            <a:r>
              <a:rPr lang="fr-FR" sz="3200" b="1" i="1" dirty="0">
                <a:solidFill>
                  <a:schemeClr val="accent6">
                    <a:lumMod val="50000"/>
                  </a:schemeClr>
                </a:solidFill>
              </a:rPr>
              <a:t>en groupes distincts </a:t>
            </a:r>
          </a:p>
          <a:p>
            <a:pPr algn="ctr" eaLnBrk="0" hangingPunct="0"/>
            <a:r>
              <a:rPr lang="fr-FR" sz="3200" b="1" i="1" dirty="0">
                <a:solidFill>
                  <a:schemeClr val="accent6">
                    <a:lumMod val="50000"/>
                  </a:schemeClr>
                </a:solidFill>
              </a:rPr>
              <a:t>quant à leurs attitudes et leurs comportements</a:t>
            </a:r>
          </a:p>
        </p:txBody>
      </p:sp>
    </p:spTree>
    <p:extLst>
      <p:ext uri="{BB962C8B-B14F-4D97-AF65-F5344CB8AC3E}">
        <p14:creationId xmlns:p14="http://schemas.microsoft.com/office/powerpoint/2010/main" val="2049255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r>
              <a:rPr lang="fr-FR" smtClean="0"/>
              <a:t>Les critères de segmentations</a:t>
            </a:r>
          </a:p>
        </p:txBody>
      </p:sp>
      <p:sp>
        <p:nvSpPr>
          <p:cNvPr id="205827" name="Rectangle 3"/>
          <p:cNvSpPr>
            <a:spLocks noGrp="1" noChangeArrowheads="1"/>
          </p:cNvSpPr>
          <p:nvPr>
            <p:ph type="body" idx="1"/>
          </p:nvPr>
        </p:nvSpPr>
        <p:spPr>
          <a:xfrm>
            <a:off x="1992314" y="1600200"/>
            <a:ext cx="8218487" cy="4997450"/>
          </a:xfrm>
        </p:spPr>
        <p:txBody>
          <a:bodyPr/>
          <a:lstStyle/>
          <a:p>
            <a:pPr eaLnBrk="1" hangingPunct="1"/>
            <a:r>
              <a:rPr lang="fr-FR" sz="2400" dirty="0"/>
              <a:t>Critères géographiques</a:t>
            </a:r>
          </a:p>
          <a:p>
            <a:pPr lvl="1" eaLnBrk="1" hangingPunct="1"/>
            <a:r>
              <a:rPr lang="fr-FR" sz="2400" dirty="0"/>
              <a:t>région, type d ’habitat ou </a:t>
            </a:r>
            <a:r>
              <a:rPr lang="fr-FR" sz="2400" dirty="0" smtClean="0"/>
              <a:t>d’agglomération</a:t>
            </a:r>
            <a:r>
              <a:rPr lang="fr-FR" sz="2400" dirty="0"/>
              <a:t>, </a:t>
            </a:r>
            <a:r>
              <a:rPr lang="fr-FR" sz="2400" dirty="0" err="1"/>
              <a:t>géotype</a:t>
            </a:r>
            <a:endParaRPr lang="fr-FR" sz="2400" dirty="0"/>
          </a:p>
          <a:p>
            <a:pPr eaLnBrk="1" hangingPunct="1"/>
            <a:r>
              <a:rPr lang="fr-FR" sz="2400" dirty="0"/>
              <a:t>Critères </a:t>
            </a:r>
            <a:r>
              <a:rPr lang="fr-FR" sz="2400" dirty="0" err="1"/>
              <a:t>socio-démographiques</a:t>
            </a:r>
            <a:endParaRPr lang="fr-FR" sz="2400" dirty="0"/>
          </a:p>
          <a:p>
            <a:pPr lvl="1" eaLnBrk="1" hangingPunct="1"/>
            <a:r>
              <a:rPr lang="fr-FR" sz="2400" dirty="0">
                <a:hlinkClick r:id="" action="ppaction://noaction"/>
              </a:rPr>
              <a:t>âge</a:t>
            </a:r>
            <a:r>
              <a:rPr lang="fr-FR" sz="2400" dirty="0"/>
              <a:t>, sexe, </a:t>
            </a:r>
            <a:r>
              <a:rPr lang="fr-FR" sz="2400" dirty="0" smtClean="0"/>
              <a:t>taille </a:t>
            </a:r>
            <a:r>
              <a:rPr lang="fr-FR" sz="2400" dirty="0"/>
              <a:t>du foyer, revenu annuel, CSP, niveau d ’éducation, </a:t>
            </a:r>
          </a:p>
          <a:p>
            <a:pPr lvl="1" eaLnBrk="1" hangingPunct="1"/>
            <a:r>
              <a:rPr lang="fr-FR" sz="2400" dirty="0">
                <a:hlinkClick r:id="" action="ppaction://noaction"/>
              </a:rPr>
              <a:t>cycle de vie familial</a:t>
            </a:r>
            <a:endParaRPr lang="fr-FR" sz="2400" dirty="0"/>
          </a:p>
          <a:p>
            <a:pPr eaLnBrk="1" hangingPunct="1"/>
            <a:r>
              <a:rPr lang="fr-FR" sz="2400" dirty="0"/>
              <a:t>Critères psycho-graphiques</a:t>
            </a:r>
          </a:p>
          <a:p>
            <a:pPr lvl="1" eaLnBrk="1" hangingPunct="1"/>
            <a:r>
              <a:rPr lang="fr-FR" sz="2400" dirty="0">
                <a:hlinkClick r:id="" action="ppaction://noaction"/>
              </a:rPr>
              <a:t>style de vie</a:t>
            </a:r>
            <a:r>
              <a:rPr lang="fr-FR" sz="2400" dirty="0"/>
              <a:t>, </a:t>
            </a:r>
            <a:r>
              <a:rPr lang="fr-FR" sz="2400" dirty="0">
                <a:hlinkClick r:id="" action="ppaction://noaction"/>
              </a:rPr>
              <a:t>chronomobilité</a:t>
            </a:r>
            <a:r>
              <a:rPr lang="fr-FR" sz="2400" dirty="0"/>
              <a:t>, personnalité</a:t>
            </a:r>
          </a:p>
          <a:p>
            <a:pPr eaLnBrk="1" hangingPunct="1"/>
            <a:r>
              <a:rPr lang="fr-FR" sz="2400" dirty="0"/>
              <a:t>Critères comportementaux</a:t>
            </a:r>
          </a:p>
          <a:p>
            <a:pPr lvl="1" eaLnBrk="1" hangingPunct="1"/>
            <a:r>
              <a:rPr lang="fr-FR" sz="2400" dirty="0"/>
              <a:t>attitude à </a:t>
            </a:r>
            <a:r>
              <a:rPr lang="fr-FR" sz="2400" dirty="0" smtClean="0"/>
              <a:t>l’égard </a:t>
            </a:r>
            <a:r>
              <a:rPr lang="fr-FR" sz="2400" dirty="0"/>
              <a:t>du produit, statut </a:t>
            </a:r>
            <a:r>
              <a:rPr lang="fr-FR" sz="2400" dirty="0" smtClean="0"/>
              <a:t>d’utilisateur</a:t>
            </a:r>
            <a:r>
              <a:rPr lang="fr-FR" sz="2400" dirty="0"/>
              <a:t>, comportements </a:t>
            </a:r>
            <a:r>
              <a:rPr lang="fr-FR" sz="2400" dirty="0" smtClean="0"/>
              <a:t>d’achat</a:t>
            </a:r>
            <a:r>
              <a:rPr lang="fr-FR" sz="2400" dirty="0"/>
              <a:t>, fidélité, </a:t>
            </a:r>
            <a:r>
              <a:rPr lang="fr-FR" sz="2400" dirty="0">
                <a:hlinkClick r:id="" action="ppaction://noaction"/>
              </a:rPr>
              <a:t>situation </a:t>
            </a:r>
            <a:r>
              <a:rPr lang="fr-FR" sz="2400" dirty="0" smtClean="0">
                <a:hlinkClick r:id="" action="ppaction://noaction"/>
              </a:rPr>
              <a:t>d’achat </a:t>
            </a:r>
            <a:r>
              <a:rPr lang="fr-FR" sz="2400" dirty="0">
                <a:hlinkClick r:id="" action="ppaction://noaction"/>
              </a:rPr>
              <a:t>et </a:t>
            </a:r>
            <a:r>
              <a:rPr lang="fr-FR" sz="2400" dirty="0" smtClean="0">
                <a:hlinkClick r:id="" action="ppaction://noaction"/>
              </a:rPr>
              <a:t>d’usage</a:t>
            </a:r>
            <a:r>
              <a:rPr lang="fr-FR" sz="2400" dirty="0"/>
              <a:t>, avantages recherchés</a:t>
            </a:r>
          </a:p>
        </p:txBody>
      </p:sp>
      <p:pic>
        <p:nvPicPr>
          <p:cNvPr id="4098" name="Picture 2" descr="ésultat de recherche d'images pour &quot;ouest franc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4420" y="1"/>
            <a:ext cx="1867579"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3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058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058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058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058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058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058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05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3244" y="2313432"/>
            <a:ext cx="3215549" cy="1609344"/>
          </a:xfrm>
        </p:spPr>
        <p:txBody>
          <a:bodyPr>
            <a:normAutofit fontScale="90000"/>
          </a:bodyPr>
          <a:lstStyle/>
          <a:p>
            <a:r>
              <a:rPr lang="fr-FR" dirty="0" smtClean="0"/>
              <a:t>Critères géo-socio-démo-économiques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9908" y="292623"/>
            <a:ext cx="5017476" cy="6318200"/>
          </a:xfrm>
        </p:spPr>
      </p:pic>
    </p:spTree>
    <p:extLst>
      <p:ext uri="{BB962C8B-B14F-4D97-AF65-F5344CB8AC3E}">
        <p14:creationId xmlns:p14="http://schemas.microsoft.com/office/powerpoint/2010/main" val="267298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descr="HuggiesConseils"/>
          <p:cNvPicPr>
            <a:picLocks noGrp="1" noChangeAspect="1" noChangeArrowheads="1"/>
          </p:cNvPicPr>
          <p:nvPr>
            <p:ph/>
          </p:nvPr>
        </p:nvPicPr>
        <p:blipFill>
          <a:blip r:embed="rId3" cstate="print"/>
          <a:srcRect/>
          <a:stretch>
            <a:fillRect/>
          </a:stretch>
        </p:blipFill>
        <p:spPr>
          <a:xfrm>
            <a:off x="3295650" y="152400"/>
            <a:ext cx="5676900" cy="5638800"/>
          </a:xfrm>
          <a:noFill/>
        </p:spPr>
      </p:pic>
    </p:spTree>
    <p:extLst>
      <p:ext uri="{BB962C8B-B14F-4D97-AF65-F5344CB8AC3E}">
        <p14:creationId xmlns:p14="http://schemas.microsoft.com/office/powerpoint/2010/main" val="1211422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pPr eaLnBrk="1" hangingPunct="1"/>
            <a:r>
              <a:rPr lang="fr-FR" smtClean="0"/>
              <a:t>L ’âge</a:t>
            </a:r>
          </a:p>
        </p:txBody>
      </p:sp>
      <p:sp>
        <p:nvSpPr>
          <p:cNvPr id="615427" name="Rectangle 3"/>
          <p:cNvSpPr>
            <a:spLocks noGrp="1" noChangeArrowheads="1"/>
          </p:cNvSpPr>
          <p:nvPr>
            <p:ph type="body" idx="1"/>
          </p:nvPr>
        </p:nvSpPr>
        <p:spPr>
          <a:xfrm>
            <a:off x="1981200" y="1600201"/>
            <a:ext cx="8229600" cy="1973263"/>
          </a:xfrm>
        </p:spPr>
        <p:txBody>
          <a:bodyPr/>
          <a:lstStyle/>
          <a:p>
            <a:pPr eaLnBrk="1" hangingPunct="1"/>
            <a:r>
              <a:rPr lang="fr-FR"/>
              <a:t>les enfants (</a:t>
            </a:r>
            <a:r>
              <a:rPr lang="fr-FR">
                <a:sym typeface="Wingdings" pitchFamily="2" charset="2"/>
              </a:rPr>
              <a:t>consommateurs, prescripteurs et initiateurs de modes de vie, sensibles à l innovation)</a:t>
            </a:r>
          </a:p>
          <a:p>
            <a:pPr eaLnBrk="1" hangingPunct="1"/>
            <a:r>
              <a:rPr lang="fr-FR">
                <a:sym typeface="Wingdings" pitchFamily="2" charset="2"/>
              </a:rPr>
              <a:t>les jeunes adultes (cœur du marché pour de nombreux produits : ameublement et hifi) - Ex Ikea</a:t>
            </a:r>
          </a:p>
          <a:p>
            <a:pPr eaLnBrk="1" hangingPunct="1"/>
            <a:r>
              <a:rPr lang="fr-FR">
                <a:sym typeface="Wingdings" pitchFamily="2" charset="2"/>
              </a:rPr>
              <a:t>les séniors (revenu discrétionnaire élevé, attentes spécifiques)</a:t>
            </a:r>
          </a:p>
        </p:txBody>
      </p:sp>
      <p:grpSp>
        <p:nvGrpSpPr>
          <p:cNvPr id="2" name="Group 4"/>
          <p:cNvGrpSpPr>
            <a:grpSpLocks noChangeAspect="1"/>
          </p:cNvGrpSpPr>
          <p:nvPr/>
        </p:nvGrpSpPr>
        <p:grpSpPr bwMode="auto">
          <a:xfrm>
            <a:off x="2847490" y="4329114"/>
            <a:ext cx="816473" cy="2380933"/>
            <a:chOff x="348" y="1296"/>
            <a:chExt cx="734" cy="2142"/>
          </a:xfrm>
        </p:grpSpPr>
        <p:pic>
          <p:nvPicPr>
            <p:cNvPr id="286735" name="Picture 5"/>
            <p:cNvPicPr>
              <a:picLocks noChangeAspect="1" noChangeArrowheads="1"/>
            </p:cNvPicPr>
            <p:nvPr/>
          </p:nvPicPr>
          <p:blipFill>
            <a:blip r:embed="rId3" cstate="print"/>
            <a:srcRect/>
            <a:stretch>
              <a:fillRect/>
            </a:stretch>
          </p:blipFill>
          <p:spPr bwMode="auto">
            <a:xfrm>
              <a:off x="480" y="1296"/>
              <a:ext cx="366" cy="1524"/>
            </a:xfrm>
            <a:prstGeom prst="rect">
              <a:avLst/>
            </a:prstGeom>
            <a:noFill/>
            <a:ln w="9525">
              <a:noFill/>
              <a:miter lim="800000"/>
              <a:headEnd/>
              <a:tailEnd/>
            </a:ln>
          </p:spPr>
        </p:pic>
        <p:sp>
          <p:nvSpPr>
            <p:cNvPr id="286736" name="Text Box 6"/>
            <p:cNvSpPr txBox="1">
              <a:spLocks noChangeAspect="1" noChangeArrowheads="1"/>
            </p:cNvSpPr>
            <p:nvPr/>
          </p:nvSpPr>
          <p:spPr bwMode="auto">
            <a:xfrm>
              <a:off x="348" y="3023"/>
              <a:ext cx="734" cy="415"/>
            </a:xfrm>
            <a:prstGeom prst="rect">
              <a:avLst/>
            </a:prstGeom>
            <a:noFill/>
            <a:ln w="9525">
              <a:noFill/>
              <a:miter lim="800000"/>
              <a:headEnd/>
              <a:tailEnd/>
            </a:ln>
          </p:spPr>
          <p:txBody>
            <a:bodyPr wrap="none">
              <a:spAutoFit/>
            </a:bodyPr>
            <a:lstStyle/>
            <a:p>
              <a:pPr algn="ctr" eaLnBrk="0" hangingPunct="0"/>
              <a:r>
                <a:rPr lang="fr-FR" sz="2400"/>
                <a:t>59%</a:t>
              </a:r>
            </a:p>
          </p:txBody>
        </p:sp>
      </p:grpSp>
      <p:grpSp>
        <p:nvGrpSpPr>
          <p:cNvPr id="3" name="Group 7"/>
          <p:cNvGrpSpPr>
            <a:grpSpLocks noChangeAspect="1"/>
          </p:cNvGrpSpPr>
          <p:nvPr/>
        </p:nvGrpSpPr>
        <p:grpSpPr bwMode="auto">
          <a:xfrm>
            <a:off x="4678363" y="4251326"/>
            <a:ext cx="816472" cy="2433797"/>
            <a:chOff x="1536" y="1488"/>
            <a:chExt cx="734" cy="2190"/>
          </a:xfrm>
        </p:grpSpPr>
        <p:pic>
          <p:nvPicPr>
            <p:cNvPr id="286733" name="Picture 8"/>
            <p:cNvPicPr>
              <a:picLocks noChangeAspect="1" noChangeArrowheads="1"/>
            </p:cNvPicPr>
            <p:nvPr/>
          </p:nvPicPr>
          <p:blipFill>
            <a:blip r:embed="rId4" cstate="print"/>
            <a:srcRect/>
            <a:stretch>
              <a:fillRect/>
            </a:stretch>
          </p:blipFill>
          <p:spPr bwMode="auto">
            <a:xfrm>
              <a:off x="1536" y="1488"/>
              <a:ext cx="444" cy="1584"/>
            </a:xfrm>
            <a:prstGeom prst="rect">
              <a:avLst/>
            </a:prstGeom>
            <a:noFill/>
            <a:ln w="9525">
              <a:noFill/>
              <a:miter lim="800000"/>
              <a:headEnd/>
              <a:tailEnd/>
            </a:ln>
          </p:spPr>
        </p:pic>
        <p:sp>
          <p:nvSpPr>
            <p:cNvPr id="286734" name="Text Box 9"/>
            <p:cNvSpPr txBox="1">
              <a:spLocks noChangeAspect="1" noChangeArrowheads="1"/>
            </p:cNvSpPr>
            <p:nvPr/>
          </p:nvSpPr>
          <p:spPr bwMode="auto">
            <a:xfrm>
              <a:off x="1536" y="3263"/>
              <a:ext cx="734" cy="415"/>
            </a:xfrm>
            <a:prstGeom prst="rect">
              <a:avLst/>
            </a:prstGeom>
            <a:noFill/>
            <a:ln w="9525">
              <a:noFill/>
              <a:miter lim="800000"/>
              <a:headEnd/>
              <a:tailEnd/>
            </a:ln>
          </p:spPr>
          <p:txBody>
            <a:bodyPr wrap="none">
              <a:spAutoFit/>
            </a:bodyPr>
            <a:lstStyle/>
            <a:p>
              <a:pPr eaLnBrk="0" hangingPunct="0"/>
              <a:r>
                <a:rPr lang="fr-FR" sz="2400"/>
                <a:t>57%</a:t>
              </a:r>
            </a:p>
          </p:txBody>
        </p:sp>
      </p:grpSp>
      <p:grpSp>
        <p:nvGrpSpPr>
          <p:cNvPr id="4" name="Group 10"/>
          <p:cNvGrpSpPr>
            <a:grpSpLocks noChangeAspect="1"/>
          </p:cNvGrpSpPr>
          <p:nvPr/>
        </p:nvGrpSpPr>
        <p:grpSpPr bwMode="auto">
          <a:xfrm>
            <a:off x="9021765" y="3717926"/>
            <a:ext cx="976000" cy="2806859"/>
            <a:chOff x="4272" y="1152"/>
            <a:chExt cx="878" cy="2526"/>
          </a:xfrm>
        </p:grpSpPr>
        <p:pic>
          <p:nvPicPr>
            <p:cNvPr id="286731" name="Picture 11"/>
            <p:cNvPicPr>
              <a:picLocks noChangeAspect="1" noChangeArrowheads="1"/>
            </p:cNvPicPr>
            <p:nvPr/>
          </p:nvPicPr>
          <p:blipFill>
            <a:blip r:embed="rId5" cstate="print"/>
            <a:srcRect/>
            <a:stretch>
              <a:fillRect/>
            </a:stretch>
          </p:blipFill>
          <p:spPr bwMode="auto">
            <a:xfrm>
              <a:off x="4272" y="1152"/>
              <a:ext cx="864" cy="2160"/>
            </a:xfrm>
            <a:prstGeom prst="rect">
              <a:avLst/>
            </a:prstGeom>
            <a:noFill/>
            <a:ln w="9525">
              <a:noFill/>
              <a:miter lim="800000"/>
              <a:headEnd/>
              <a:tailEnd/>
            </a:ln>
          </p:spPr>
        </p:pic>
        <p:sp>
          <p:nvSpPr>
            <p:cNvPr id="286732" name="Text Box 12"/>
            <p:cNvSpPr txBox="1">
              <a:spLocks noChangeAspect="1" noChangeArrowheads="1"/>
            </p:cNvSpPr>
            <p:nvPr/>
          </p:nvSpPr>
          <p:spPr bwMode="auto">
            <a:xfrm>
              <a:off x="4416" y="3263"/>
              <a:ext cx="734" cy="415"/>
            </a:xfrm>
            <a:prstGeom prst="rect">
              <a:avLst/>
            </a:prstGeom>
            <a:noFill/>
            <a:ln w="9525">
              <a:noFill/>
              <a:miter lim="800000"/>
              <a:headEnd/>
              <a:tailEnd/>
            </a:ln>
          </p:spPr>
          <p:txBody>
            <a:bodyPr wrap="none">
              <a:spAutoFit/>
            </a:bodyPr>
            <a:lstStyle/>
            <a:p>
              <a:pPr eaLnBrk="0" hangingPunct="0"/>
              <a:r>
                <a:rPr lang="fr-FR" sz="2400"/>
                <a:t>51%</a:t>
              </a:r>
            </a:p>
          </p:txBody>
        </p:sp>
      </p:grpSp>
      <p:grpSp>
        <p:nvGrpSpPr>
          <p:cNvPr id="5" name="Group 13"/>
          <p:cNvGrpSpPr>
            <a:grpSpLocks noChangeAspect="1"/>
          </p:cNvGrpSpPr>
          <p:nvPr/>
        </p:nvGrpSpPr>
        <p:grpSpPr bwMode="auto">
          <a:xfrm>
            <a:off x="5821364" y="4327525"/>
            <a:ext cx="1876425" cy="2380932"/>
            <a:chOff x="2256" y="1536"/>
            <a:chExt cx="1688" cy="2143"/>
          </a:xfrm>
        </p:grpSpPr>
        <p:pic>
          <p:nvPicPr>
            <p:cNvPr id="286728" name="Picture 14"/>
            <p:cNvPicPr>
              <a:picLocks noChangeAspect="1" noChangeArrowheads="1"/>
            </p:cNvPicPr>
            <p:nvPr/>
          </p:nvPicPr>
          <p:blipFill>
            <a:blip r:embed="rId6" cstate="print"/>
            <a:srcRect/>
            <a:stretch>
              <a:fillRect/>
            </a:stretch>
          </p:blipFill>
          <p:spPr bwMode="auto">
            <a:xfrm>
              <a:off x="2256" y="1536"/>
              <a:ext cx="816" cy="1438"/>
            </a:xfrm>
            <a:prstGeom prst="rect">
              <a:avLst/>
            </a:prstGeom>
            <a:noFill/>
            <a:ln w="9525">
              <a:noFill/>
              <a:miter lim="800000"/>
              <a:headEnd/>
              <a:tailEnd/>
            </a:ln>
          </p:spPr>
        </p:pic>
        <p:pic>
          <p:nvPicPr>
            <p:cNvPr id="286729" name="Picture 15"/>
            <p:cNvPicPr>
              <a:picLocks noChangeAspect="1" noChangeArrowheads="1"/>
            </p:cNvPicPr>
            <p:nvPr/>
          </p:nvPicPr>
          <p:blipFill>
            <a:blip r:embed="rId7" cstate="print"/>
            <a:srcRect/>
            <a:stretch>
              <a:fillRect/>
            </a:stretch>
          </p:blipFill>
          <p:spPr bwMode="auto">
            <a:xfrm>
              <a:off x="3120" y="1536"/>
              <a:ext cx="824" cy="1392"/>
            </a:xfrm>
            <a:prstGeom prst="rect">
              <a:avLst/>
            </a:prstGeom>
            <a:noFill/>
            <a:ln w="9525">
              <a:noFill/>
              <a:miter lim="800000"/>
              <a:headEnd/>
              <a:tailEnd/>
            </a:ln>
          </p:spPr>
        </p:pic>
        <p:sp>
          <p:nvSpPr>
            <p:cNvPr id="286730" name="Text Box 16"/>
            <p:cNvSpPr txBox="1">
              <a:spLocks noChangeAspect="1" noChangeArrowheads="1"/>
            </p:cNvSpPr>
            <p:nvPr/>
          </p:nvSpPr>
          <p:spPr bwMode="auto">
            <a:xfrm>
              <a:off x="2976" y="3263"/>
              <a:ext cx="734" cy="416"/>
            </a:xfrm>
            <a:prstGeom prst="rect">
              <a:avLst/>
            </a:prstGeom>
            <a:noFill/>
            <a:ln w="9525">
              <a:noFill/>
              <a:miter lim="800000"/>
              <a:headEnd/>
              <a:tailEnd/>
            </a:ln>
          </p:spPr>
          <p:txBody>
            <a:bodyPr wrap="none">
              <a:spAutoFit/>
            </a:bodyPr>
            <a:lstStyle/>
            <a:p>
              <a:pPr eaLnBrk="0" hangingPunct="0"/>
              <a:r>
                <a:rPr lang="fr-FR" sz="2400"/>
                <a:t>57%</a:t>
              </a:r>
            </a:p>
          </p:txBody>
        </p:sp>
      </p:grpSp>
    </p:spTree>
    <p:extLst>
      <p:ext uri="{BB962C8B-B14F-4D97-AF65-F5344CB8AC3E}">
        <p14:creationId xmlns:p14="http://schemas.microsoft.com/office/powerpoint/2010/main" val="151513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5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5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5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p:cNvPicPr>
            <a:picLocks noChangeAspect="1" noChangeArrowheads="1"/>
          </p:cNvPicPr>
          <p:nvPr/>
        </p:nvPicPr>
        <p:blipFill>
          <a:blip r:embed="rId3" cstate="print"/>
          <a:srcRect/>
          <a:stretch>
            <a:fillRect/>
          </a:stretch>
        </p:blipFill>
        <p:spPr bwMode="auto">
          <a:xfrm>
            <a:off x="2286000" y="1066800"/>
            <a:ext cx="7620000" cy="4375150"/>
          </a:xfrm>
          <a:prstGeom prst="rect">
            <a:avLst/>
          </a:prstGeom>
          <a:noFill/>
          <a:ln w="9525">
            <a:noFill/>
            <a:miter lim="800000"/>
            <a:headEnd/>
            <a:tailEnd/>
          </a:ln>
        </p:spPr>
      </p:pic>
      <p:pic>
        <p:nvPicPr>
          <p:cNvPr id="287747" name="Picture 3"/>
          <p:cNvPicPr>
            <a:picLocks noChangeAspect="1" noChangeArrowheads="1"/>
          </p:cNvPicPr>
          <p:nvPr/>
        </p:nvPicPr>
        <p:blipFill>
          <a:blip r:embed="rId4" cstate="print"/>
          <a:srcRect/>
          <a:stretch>
            <a:fillRect/>
          </a:stretch>
        </p:blipFill>
        <p:spPr bwMode="auto">
          <a:xfrm>
            <a:off x="2209801" y="381001"/>
            <a:ext cx="600075" cy="600075"/>
          </a:xfrm>
          <a:prstGeom prst="rect">
            <a:avLst/>
          </a:prstGeom>
          <a:noFill/>
          <a:ln w="9525">
            <a:noFill/>
            <a:miter lim="800000"/>
            <a:headEnd/>
            <a:tailEnd/>
          </a:ln>
        </p:spPr>
      </p:pic>
      <p:sp>
        <p:nvSpPr>
          <p:cNvPr id="287748" name="Rectangle 4"/>
          <p:cNvSpPr>
            <a:spLocks noChangeArrowheads="1"/>
          </p:cNvSpPr>
          <p:nvPr/>
        </p:nvSpPr>
        <p:spPr bwMode="auto">
          <a:xfrm>
            <a:off x="2971800" y="457200"/>
            <a:ext cx="6337300" cy="369332"/>
          </a:xfrm>
          <a:prstGeom prst="rect">
            <a:avLst/>
          </a:prstGeom>
          <a:noFill/>
          <a:ln w="9525">
            <a:noFill/>
            <a:miter lim="800000"/>
            <a:headEnd/>
            <a:tailEnd/>
          </a:ln>
        </p:spPr>
        <p:txBody>
          <a:bodyPr>
            <a:spAutoFit/>
          </a:bodyPr>
          <a:lstStyle/>
          <a:p>
            <a:pPr eaLnBrk="0" hangingPunct="0">
              <a:spcBef>
                <a:spcPts val="500"/>
              </a:spcBef>
              <a:spcAft>
                <a:spcPts val="500"/>
              </a:spcAft>
            </a:pPr>
            <a:r>
              <a:rPr lang="fr-FR" b="1">
                <a:latin typeface="Times New Roman" pitchFamily="18" charset="0"/>
              </a:rPr>
              <a:t>Population de retraités </a:t>
            </a:r>
          </a:p>
        </p:txBody>
      </p:sp>
      <p:sp>
        <p:nvSpPr>
          <p:cNvPr id="2" name="ZoneTexte 1"/>
          <p:cNvSpPr txBox="1"/>
          <p:nvPr/>
        </p:nvSpPr>
        <p:spPr>
          <a:xfrm>
            <a:off x="4064000" y="5730240"/>
            <a:ext cx="5648960" cy="523220"/>
          </a:xfrm>
          <a:prstGeom prst="rect">
            <a:avLst/>
          </a:prstGeom>
          <a:noFill/>
        </p:spPr>
        <p:txBody>
          <a:bodyPr wrap="square" rtlCol="0">
            <a:spAutoFit/>
          </a:bodyPr>
          <a:lstStyle/>
          <a:p>
            <a:r>
              <a:rPr lang="fr-FR" sz="2800" dirty="0" smtClean="0">
                <a:latin typeface="+mj-lt"/>
              </a:rPr>
              <a:t>GEO-TYPE : lieu </a:t>
            </a:r>
            <a:r>
              <a:rPr lang="fr-FR" sz="2800" smtClean="0">
                <a:latin typeface="+mj-lt"/>
              </a:rPr>
              <a:t>de résidence et âge</a:t>
            </a:r>
            <a:endParaRPr lang="fr-FR" sz="2800">
              <a:latin typeface="+mj-lt"/>
            </a:endParaRPr>
          </a:p>
        </p:txBody>
      </p:sp>
    </p:spTree>
    <p:extLst>
      <p:ext uri="{BB962C8B-B14F-4D97-AF65-F5344CB8AC3E}">
        <p14:creationId xmlns:p14="http://schemas.microsoft.com/office/powerpoint/2010/main" val="790448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p:cNvPicPr>
            <a:picLocks noChangeAspect="1" noChangeArrowheads="1"/>
          </p:cNvPicPr>
          <p:nvPr/>
        </p:nvPicPr>
        <p:blipFill>
          <a:blip r:embed="rId3" cstate="print"/>
          <a:srcRect/>
          <a:stretch>
            <a:fillRect/>
          </a:stretch>
        </p:blipFill>
        <p:spPr bwMode="auto">
          <a:xfrm>
            <a:off x="2286000" y="990600"/>
            <a:ext cx="7620000" cy="4375150"/>
          </a:xfrm>
          <a:prstGeom prst="rect">
            <a:avLst/>
          </a:prstGeom>
          <a:noFill/>
          <a:ln w="9525">
            <a:noFill/>
            <a:miter lim="800000"/>
            <a:headEnd/>
            <a:tailEnd/>
          </a:ln>
        </p:spPr>
      </p:pic>
      <p:pic>
        <p:nvPicPr>
          <p:cNvPr id="289795" name="Picture 3"/>
          <p:cNvPicPr>
            <a:picLocks noChangeAspect="1" noChangeArrowheads="1"/>
          </p:cNvPicPr>
          <p:nvPr/>
        </p:nvPicPr>
        <p:blipFill>
          <a:blip r:embed="rId4" cstate="print"/>
          <a:srcRect/>
          <a:stretch>
            <a:fillRect/>
          </a:stretch>
        </p:blipFill>
        <p:spPr bwMode="auto">
          <a:xfrm>
            <a:off x="2209801" y="381001"/>
            <a:ext cx="600075" cy="600075"/>
          </a:xfrm>
          <a:prstGeom prst="rect">
            <a:avLst/>
          </a:prstGeom>
          <a:noFill/>
          <a:ln w="9525">
            <a:noFill/>
            <a:miter lim="800000"/>
            <a:headEnd/>
            <a:tailEnd/>
          </a:ln>
        </p:spPr>
      </p:pic>
      <p:sp>
        <p:nvSpPr>
          <p:cNvPr id="289796" name="Rectangle 4"/>
          <p:cNvSpPr>
            <a:spLocks noChangeArrowheads="1"/>
          </p:cNvSpPr>
          <p:nvPr/>
        </p:nvSpPr>
        <p:spPr bwMode="auto">
          <a:xfrm>
            <a:off x="2971800" y="457200"/>
            <a:ext cx="6337300" cy="369332"/>
          </a:xfrm>
          <a:prstGeom prst="rect">
            <a:avLst/>
          </a:prstGeom>
          <a:noFill/>
          <a:ln w="9525">
            <a:noFill/>
            <a:miter lim="800000"/>
            <a:headEnd/>
            <a:tailEnd/>
          </a:ln>
        </p:spPr>
        <p:txBody>
          <a:bodyPr>
            <a:spAutoFit/>
          </a:bodyPr>
          <a:lstStyle/>
          <a:p>
            <a:pPr eaLnBrk="0" hangingPunct="0">
              <a:spcBef>
                <a:spcPts val="500"/>
              </a:spcBef>
              <a:spcAft>
                <a:spcPts val="500"/>
              </a:spcAft>
            </a:pPr>
            <a:r>
              <a:rPr lang="fr-FR" b="1">
                <a:latin typeface="Times New Roman" pitchFamily="18" charset="0"/>
              </a:rPr>
              <a:t>Foyer ayant au moins deux voitures </a:t>
            </a:r>
          </a:p>
        </p:txBody>
      </p:sp>
    </p:spTree>
    <p:extLst>
      <p:ext uri="{BB962C8B-B14F-4D97-AF65-F5344CB8AC3E}">
        <p14:creationId xmlns:p14="http://schemas.microsoft.com/office/powerpoint/2010/main" val="177402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eaLnBrk="1" hangingPunct="1"/>
            <a:r>
              <a:rPr lang="fr-FR" dirty="0" smtClean="0"/>
              <a:t>Rôles des sexes</a:t>
            </a:r>
          </a:p>
        </p:txBody>
      </p:sp>
      <p:sp>
        <p:nvSpPr>
          <p:cNvPr id="619523" name="Rectangle 3"/>
          <p:cNvSpPr>
            <a:spLocks noGrp="1" noChangeArrowheads="1"/>
          </p:cNvSpPr>
          <p:nvPr>
            <p:ph type="body" idx="1"/>
          </p:nvPr>
        </p:nvSpPr>
        <p:spPr>
          <a:xfrm>
            <a:off x="1908176" y="1782762"/>
            <a:ext cx="8229600" cy="1341438"/>
          </a:xfrm>
        </p:spPr>
        <p:txBody>
          <a:bodyPr/>
          <a:lstStyle/>
          <a:p>
            <a:pPr lvl="1" eaLnBrk="1" hangingPunct="1"/>
            <a:r>
              <a:rPr lang="fr-FR" sz="2400" dirty="0" smtClean="0"/>
              <a:t>Produits </a:t>
            </a:r>
            <a:r>
              <a:rPr lang="fr-FR" sz="2400" dirty="0"/>
              <a:t>typés</a:t>
            </a:r>
          </a:p>
          <a:p>
            <a:pPr lvl="1" eaLnBrk="1" hangingPunct="1"/>
            <a:r>
              <a:rPr lang="fr-FR" sz="2400" dirty="0"/>
              <a:t>Androgynie</a:t>
            </a:r>
          </a:p>
        </p:txBody>
      </p:sp>
      <p:sp>
        <p:nvSpPr>
          <p:cNvPr id="619524" name="Rectangle 4"/>
          <p:cNvSpPr>
            <a:spLocks noChangeArrowheads="1"/>
          </p:cNvSpPr>
          <p:nvPr/>
        </p:nvSpPr>
        <p:spPr bwMode="auto">
          <a:xfrm>
            <a:off x="2209801" y="3124200"/>
            <a:ext cx="3813175" cy="3505200"/>
          </a:xfrm>
          <a:prstGeom prst="rect">
            <a:avLst/>
          </a:prstGeom>
          <a:noFill/>
          <a:ln w="9525">
            <a:solidFill>
              <a:schemeClr val="accent2"/>
            </a:solidFill>
            <a:miter lim="800000"/>
            <a:headEnd/>
            <a:tailEnd/>
          </a:ln>
        </p:spPr>
        <p:txBody>
          <a:bodyPr/>
          <a:lstStyle/>
          <a:p>
            <a:pPr eaLnBrk="0" hangingPunct="0"/>
            <a:r>
              <a:rPr lang="fr-FR" sz="2400" dirty="0">
                <a:latin typeface="+mj-lt"/>
              </a:rPr>
              <a:t>Masculin</a:t>
            </a:r>
          </a:p>
          <a:p>
            <a:pPr lvl="1" eaLnBrk="0" hangingPunct="0"/>
            <a:r>
              <a:rPr lang="fr-FR" sz="2400" dirty="0">
                <a:latin typeface="+mj-lt"/>
              </a:rPr>
              <a:t>couteau suisse</a:t>
            </a:r>
          </a:p>
          <a:p>
            <a:pPr lvl="1" eaLnBrk="0" hangingPunct="0"/>
            <a:r>
              <a:rPr lang="fr-FR" sz="2400" dirty="0">
                <a:latin typeface="+mj-lt"/>
              </a:rPr>
              <a:t>boîte à outils</a:t>
            </a:r>
          </a:p>
          <a:p>
            <a:pPr lvl="1" eaLnBrk="0" hangingPunct="0"/>
            <a:r>
              <a:rPr lang="fr-FR" sz="2400" dirty="0">
                <a:latin typeface="+mj-lt"/>
              </a:rPr>
              <a:t>crème à raser</a:t>
            </a:r>
          </a:p>
          <a:p>
            <a:pPr lvl="1" eaLnBrk="0" hangingPunct="0"/>
            <a:r>
              <a:rPr lang="fr-FR" sz="2400" dirty="0">
                <a:latin typeface="+mj-lt"/>
              </a:rPr>
              <a:t>attaché case</a:t>
            </a:r>
          </a:p>
          <a:p>
            <a:pPr lvl="1" eaLnBrk="0" hangingPunct="0"/>
            <a:r>
              <a:rPr lang="fr-FR" sz="2400" dirty="0">
                <a:latin typeface="+mj-lt"/>
              </a:rPr>
              <a:t>appareil photo 35mm</a:t>
            </a:r>
          </a:p>
          <a:p>
            <a:pPr lvl="1" eaLnBrk="0" hangingPunct="0"/>
            <a:r>
              <a:rPr lang="fr-FR" sz="2400" dirty="0">
                <a:latin typeface="+mj-lt"/>
              </a:rPr>
              <a:t>Hifi</a:t>
            </a:r>
          </a:p>
          <a:p>
            <a:pPr lvl="1" eaLnBrk="0" hangingPunct="0"/>
            <a:r>
              <a:rPr lang="fr-FR" sz="2400" dirty="0">
                <a:latin typeface="+mj-lt"/>
              </a:rPr>
              <a:t>Whisky</a:t>
            </a:r>
          </a:p>
          <a:p>
            <a:pPr lvl="1" eaLnBrk="0" hangingPunct="0"/>
            <a:r>
              <a:rPr lang="fr-FR" sz="2400" dirty="0">
                <a:latin typeface="+mj-lt"/>
              </a:rPr>
              <a:t>Papiers peints</a:t>
            </a:r>
          </a:p>
        </p:txBody>
      </p:sp>
      <p:sp>
        <p:nvSpPr>
          <p:cNvPr id="619525" name="Rectangle 5"/>
          <p:cNvSpPr>
            <a:spLocks noChangeArrowheads="1"/>
          </p:cNvSpPr>
          <p:nvPr/>
        </p:nvSpPr>
        <p:spPr bwMode="auto">
          <a:xfrm>
            <a:off x="6169026" y="3124200"/>
            <a:ext cx="3813175" cy="3505200"/>
          </a:xfrm>
          <a:prstGeom prst="rect">
            <a:avLst/>
          </a:prstGeom>
          <a:noFill/>
          <a:ln w="9525">
            <a:solidFill>
              <a:schemeClr val="accent1"/>
            </a:solidFill>
            <a:miter lim="800000"/>
            <a:headEnd/>
            <a:tailEnd/>
          </a:ln>
        </p:spPr>
        <p:txBody>
          <a:bodyPr/>
          <a:lstStyle/>
          <a:p>
            <a:pPr eaLnBrk="0" hangingPunct="0"/>
            <a:r>
              <a:rPr lang="fr-FR" sz="2400" dirty="0">
                <a:latin typeface="+mj-lt"/>
              </a:rPr>
              <a:t>Féminin</a:t>
            </a:r>
          </a:p>
          <a:p>
            <a:pPr lvl="1" eaLnBrk="0" hangingPunct="0"/>
            <a:r>
              <a:rPr lang="fr-FR" sz="2400" dirty="0">
                <a:latin typeface="+mj-lt"/>
              </a:rPr>
              <a:t>Echarpe</a:t>
            </a:r>
          </a:p>
          <a:p>
            <a:pPr lvl="1" eaLnBrk="0" hangingPunct="0"/>
            <a:r>
              <a:rPr lang="fr-FR" sz="2400" dirty="0">
                <a:latin typeface="+mj-lt"/>
              </a:rPr>
              <a:t>Huile de bébé</a:t>
            </a:r>
          </a:p>
          <a:p>
            <a:pPr lvl="1" eaLnBrk="0" hangingPunct="0"/>
            <a:r>
              <a:rPr lang="fr-FR" sz="2400" dirty="0">
                <a:latin typeface="+mj-lt"/>
              </a:rPr>
              <a:t>Pantoufles</a:t>
            </a:r>
          </a:p>
          <a:p>
            <a:pPr lvl="1" eaLnBrk="0" hangingPunct="0"/>
            <a:r>
              <a:rPr lang="fr-FR" sz="2400" dirty="0">
                <a:latin typeface="+mj-lt"/>
              </a:rPr>
              <a:t>Crème pour les mains</a:t>
            </a:r>
          </a:p>
          <a:p>
            <a:pPr lvl="1" eaLnBrk="0" hangingPunct="0"/>
            <a:r>
              <a:rPr lang="fr-FR" sz="2400" dirty="0">
                <a:latin typeface="+mj-lt"/>
              </a:rPr>
              <a:t>Sèche linge</a:t>
            </a:r>
          </a:p>
          <a:p>
            <a:pPr lvl="1" eaLnBrk="0" hangingPunct="0"/>
            <a:r>
              <a:rPr lang="fr-FR" sz="2400" dirty="0">
                <a:latin typeface="+mj-lt"/>
              </a:rPr>
              <a:t>Robot ménager</a:t>
            </a:r>
          </a:p>
          <a:p>
            <a:pPr lvl="1" eaLnBrk="0" hangingPunct="0"/>
            <a:r>
              <a:rPr lang="fr-FR" sz="2400" dirty="0">
                <a:latin typeface="+mj-lt"/>
              </a:rPr>
              <a:t>Serviettes en tissu</a:t>
            </a:r>
          </a:p>
        </p:txBody>
      </p:sp>
      <p:pic>
        <p:nvPicPr>
          <p:cNvPr id="5122" name="Picture 2" descr="ésultat de recherche d'images pour &quot;calvin klein unisex&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538" y="55562"/>
            <a:ext cx="37433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9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19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195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19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3" grpId="0" build="p" autoUpdateAnimBg="0"/>
      <p:bldP spid="619524" grpId="0" animBg="1" autoUpdateAnimBg="0"/>
      <p:bldP spid="61952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eaLnBrk="1" hangingPunct="1"/>
            <a:r>
              <a:rPr lang="fr-FR" smtClean="0"/>
              <a:t>Cycle de vie familial</a:t>
            </a:r>
          </a:p>
        </p:txBody>
      </p:sp>
      <p:sp>
        <p:nvSpPr>
          <p:cNvPr id="628739" name="Rectangle 3"/>
          <p:cNvSpPr>
            <a:spLocks noChangeArrowheads="1"/>
          </p:cNvSpPr>
          <p:nvPr/>
        </p:nvSpPr>
        <p:spPr bwMode="auto">
          <a:xfrm>
            <a:off x="1752600" y="4038600"/>
            <a:ext cx="1066800" cy="685800"/>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Jeunes Célibataires</a:t>
            </a:r>
          </a:p>
        </p:txBody>
      </p:sp>
      <p:cxnSp>
        <p:nvCxnSpPr>
          <p:cNvPr id="297988" name="AutoShape 4"/>
          <p:cNvCxnSpPr>
            <a:cxnSpLocks noChangeShapeType="1"/>
            <a:stCxn id="298013" idx="0"/>
            <a:endCxn id="298014" idx="2"/>
          </p:cNvCxnSpPr>
          <p:nvPr/>
        </p:nvCxnSpPr>
        <p:spPr bwMode="auto">
          <a:xfrm flipV="1">
            <a:off x="6096000" y="2362200"/>
            <a:ext cx="0" cy="228600"/>
          </a:xfrm>
          <a:prstGeom prst="straightConnector1">
            <a:avLst/>
          </a:prstGeom>
          <a:noFill/>
          <a:ln w="9525">
            <a:solidFill>
              <a:schemeClr val="tx1"/>
            </a:solidFill>
            <a:round/>
            <a:headEnd type="triangle" w="med" len="med"/>
            <a:tailEnd type="triangle" w="med" len="med"/>
          </a:ln>
        </p:spPr>
      </p:cxnSp>
      <p:grpSp>
        <p:nvGrpSpPr>
          <p:cNvPr id="2" name="Group 5"/>
          <p:cNvGrpSpPr>
            <a:grpSpLocks/>
          </p:cNvGrpSpPr>
          <p:nvPr/>
        </p:nvGrpSpPr>
        <p:grpSpPr bwMode="auto">
          <a:xfrm>
            <a:off x="4114800" y="4038600"/>
            <a:ext cx="1295400" cy="1828800"/>
            <a:chOff x="1632" y="2544"/>
            <a:chExt cx="816" cy="1152"/>
          </a:xfrm>
        </p:grpSpPr>
        <p:sp>
          <p:nvSpPr>
            <p:cNvPr id="298022" name="Rectangle 6"/>
            <p:cNvSpPr>
              <a:spLocks noChangeArrowheads="1"/>
            </p:cNvSpPr>
            <p:nvPr/>
          </p:nvSpPr>
          <p:spPr bwMode="auto">
            <a:xfrm>
              <a:off x="1776"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Jeunes Mariés avec enfant</a:t>
              </a:r>
            </a:p>
          </p:txBody>
        </p:sp>
        <p:sp>
          <p:nvSpPr>
            <p:cNvPr id="298023" name="Rectangle 7"/>
            <p:cNvSpPr>
              <a:spLocks noChangeArrowheads="1"/>
            </p:cNvSpPr>
            <p:nvPr/>
          </p:nvSpPr>
          <p:spPr bwMode="auto">
            <a:xfrm>
              <a:off x="1776" y="326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Jeunes Divorcés avec enfant</a:t>
              </a:r>
            </a:p>
          </p:txBody>
        </p:sp>
        <p:cxnSp>
          <p:nvCxnSpPr>
            <p:cNvPr id="298024" name="AutoShape 8"/>
            <p:cNvCxnSpPr>
              <a:cxnSpLocks noChangeShapeType="1"/>
              <a:stCxn id="297996" idx="3"/>
              <a:endCxn id="298022" idx="1"/>
            </p:cNvCxnSpPr>
            <p:nvPr/>
          </p:nvCxnSpPr>
          <p:spPr bwMode="auto">
            <a:xfrm>
              <a:off x="1632" y="2760"/>
              <a:ext cx="144" cy="0"/>
            </a:xfrm>
            <a:prstGeom prst="straightConnector1">
              <a:avLst/>
            </a:prstGeom>
            <a:noFill/>
            <a:ln w="9525">
              <a:solidFill>
                <a:schemeClr val="tx1"/>
              </a:solidFill>
              <a:round/>
              <a:headEnd/>
              <a:tailEnd type="triangle" w="med" len="med"/>
            </a:ln>
          </p:spPr>
        </p:cxnSp>
        <p:cxnSp>
          <p:nvCxnSpPr>
            <p:cNvPr id="298025" name="AutoShape 9"/>
            <p:cNvCxnSpPr>
              <a:cxnSpLocks noChangeShapeType="1"/>
              <a:stCxn id="298023" idx="0"/>
              <a:endCxn id="298022" idx="2"/>
            </p:cNvCxnSpPr>
            <p:nvPr/>
          </p:nvCxnSpPr>
          <p:spPr bwMode="auto">
            <a:xfrm flipV="1">
              <a:off x="2112" y="2976"/>
              <a:ext cx="0" cy="288"/>
            </a:xfrm>
            <a:prstGeom prst="straightConnector1">
              <a:avLst/>
            </a:prstGeom>
            <a:noFill/>
            <a:ln w="9525">
              <a:solidFill>
                <a:schemeClr val="tx1"/>
              </a:solidFill>
              <a:round/>
              <a:headEnd type="triangle" w="med" len="med"/>
              <a:tailEnd type="triangle" w="med" len="med"/>
            </a:ln>
          </p:spPr>
        </p:cxnSp>
      </p:grpSp>
      <p:grpSp>
        <p:nvGrpSpPr>
          <p:cNvPr id="3" name="Group 10"/>
          <p:cNvGrpSpPr>
            <a:grpSpLocks/>
          </p:cNvGrpSpPr>
          <p:nvPr/>
        </p:nvGrpSpPr>
        <p:grpSpPr bwMode="auto">
          <a:xfrm>
            <a:off x="3581400" y="1676400"/>
            <a:ext cx="3429000" cy="4191000"/>
            <a:chOff x="1296" y="1056"/>
            <a:chExt cx="2160" cy="2640"/>
          </a:xfrm>
        </p:grpSpPr>
        <p:sp>
          <p:nvSpPr>
            <p:cNvPr id="298012" name="Rectangle 11"/>
            <p:cNvSpPr>
              <a:spLocks noChangeArrowheads="1"/>
            </p:cNvSpPr>
            <p:nvPr/>
          </p:nvSpPr>
          <p:spPr bwMode="auto">
            <a:xfrm>
              <a:off x="2544"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Couple d ’âge mûr  avec enfant</a:t>
              </a:r>
            </a:p>
          </p:txBody>
        </p:sp>
        <p:sp>
          <p:nvSpPr>
            <p:cNvPr id="298013" name="Rectangle 12"/>
            <p:cNvSpPr>
              <a:spLocks noChangeArrowheads="1"/>
            </p:cNvSpPr>
            <p:nvPr/>
          </p:nvSpPr>
          <p:spPr bwMode="auto">
            <a:xfrm>
              <a:off x="2544" y="1632"/>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Couple d ’âge mûr  sans enfant</a:t>
              </a:r>
            </a:p>
          </p:txBody>
        </p:sp>
        <p:sp>
          <p:nvSpPr>
            <p:cNvPr id="298014" name="Rectangle 13"/>
            <p:cNvSpPr>
              <a:spLocks noChangeArrowheads="1"/>
            </p:cNvSpPr>
            <p:nvPr/>
          </p:nvSpPr>
          <p:spPr bwMode="auto">
            <a:xfrm>
              <a:off x="2544" y="1056"/>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Divorcés d ’âge mûr  sans enfant</a:t>
              </a:r>
            </a:p>
          </p:txBody>
        </p:sp>
        <p:sp>
          <p:nvSpPr>
            <p:cNvPr id="298015" name="Rectangle 14"/>
            <p:cNvSpPr>
              <a:spLocks noChangeArrowheads="1"/>
            </p:cNvSpPr>
            <p:nvPr/>
          </p:nvSpPr>
          <p:spPr bwMode="auto">
            <a:xfrm>
              <a:off x="2784" y="326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Divorcés d ’âge mûr  avec enfant</a:t>
              </a:r>
            </a:p>
          </p:txBody>
        </p:sp>
        <p:cxnSp>
          <p:nvCxnSpPr>
            <p:cNvPr id="298016" name="AutoShape 15"/>
            <p:cNvCxnSpPr>
              <a:cxnSpLocks noChangeShapeType="1"/>
              <a:stCxn id="298022" idx="3"/>
              <a:endCxn id="298012" idx="1"/>
            </p:cNvCxnSpPr>
            <p:nvPr/>
          </p:nvCxnSpPr>
          <p:spPr bwMode="auto">
            <a:xfrm>
              <a:off x="2448" y="2760"/>
              <a:ext cx="96" cy="0"/>
            </a:xfrm>
            <a:prstGeom prst="straightConnector1">
              <a:avLst/>
            </a:prstGeom>
            <a:noFill/>
            <a:ln w="9525">
              <a:solidFill>
                <a:schemeClr val="tx1"/>
              </a:solidFill>
              <a:round/>
              <a:headEnd/>
              <a:tailEnd type="triangle" w="med" len="med"/>
            </a:ln>
          </p:spPr>
        </p:cxnSp>
        <p:cxnSp>
          <p:nvCxnSpPr>
            <p:cNvPr id="298017" name="AutoShape 16"/>
            <p:cNvCxnSpPr>
              <a:cxnSpLocks noChangeShapeType="1"/>
              <a:stCxn id="297996" idx="0"/>
              <a:endCxn id="298013" idx="1"/>
            </p:cNvCxnSpPr>
            <p:nvPr/>
          </p:nvCxnSpPr>
          <p:spPr bwMode="auto">
            <a:xfrm flipV="1">
              <a:off x="1296" y="1848"/>
              <a:ext cx="1248" cy="696"/>
            </a:xfrm>
            <a:prstGeom prst="straightConnector1">
              <a:avLst/>
            </a:prstGeom>
            <a:noFill/>
            <a:ln w="9525">
              <a:solidFill>
                <a:schemeClr val="tx1"/>
              </a:solidFill>
              <a:round/>
              <a:headEnd/>
              <a:tailEnd type="triangle" w="med" len="med"/>
            </a:ln>
          </p:spPr>
        </p:cxnSp>
        <p:cxnSp>
          <p:nvCxnSpPr>
            <p:cNvPr id="298018" name="AutoShape 17"/>
            <p:cNvCxnSpPr>
              <a:cxnSpLocks noChangeShapeType="1"/>
              <a:stCxn id="298013" idx="2"/>
              <a:endCxn id="298012" idx="0"/>
            </p:cNvCxnSpPr>
            <p:nvPr/>
          </p:nvCxnSpPr>
          <p:spPr bwMode="auto">
            <a:xfrm>
              <a:off x="2880" y="2064"/>
              <a:ext cx="0" cy="480"/>
            </a:xfrm>
            <a:prstGeom prst="straightConnector1">
              <a:avLst/>
            </a:prstGeom>
            <a:noFill/>
            <a:ln w="9525">
              <a:solidFill>
                <a:schemeClr val="tx1"/>
              </a:solidFill>
              <a:round/>
              <a:headEnd/>
              <a:tailEnd type="triangle" w="med" len="med"/>
            </a:ln>
          </p:spPr>
        </p:cxnSp>
        <p:cxnSp>
          <p:nvCxnSpPr>
            <p:cNvPr id="298019" name="AutoShape 18"/>
            <p:cNvCxnSpPr>
              <a:cxnSpLocks noChangeShapeType="1"/>
              <a:stCxn id="297997" idx="3"/>
              <a:endCxn id="298014" idx="1"/>
            </p:cNvCxnSpPr>
            <p:nvPr/>
          </p:nvCxnSpPr>
          <p:spPr bwMode="auto">
            <a:xfrm flipV="1">
              <a:off x="1920" y="1272"/>
              <a:ext cx="624" cy="576"/>
            </a:xfrm>
            <a:prstGeom prst="straightConnector1">
              <a:avLst/>
            </a:prstGeom>
            <a:noFill/>
            <a:ln w="9525">
              <a:solidFill>
                <a:schemeClr val="tx1"/>
              </a:solidFill>
              <a:round/>
              <a:headEnd/>
              <a:tailEnd type="triangle" w="med" len="med"/>
            </a:ln>
          </p:spPr>
        </p:cxnSp>
        <p:cxnSp>
          <p:nvCxnSpPr>
            <p:cNvPr id="298020" name="AutoShape 19"/>
            <p:cNvCxnSpPr>
              <a:cxnSpLocks noChangeShapeType="1"/>
              <a:stCxn id="298015" idx="0"/>
              <a:endCxn id="298012" idx="2"/>
            </p:cNvCxnSpPr>
            <p:nvPr/>
          </p:nvCxnSpPr>
          <p:spPr bwMode="auto">
            <a:xfrm flipH="1" flipV="1">
              <a:off x="2880" y="2976"/>
              <a:ext cx="240" cy="288"/>
            </a:xfrm>
            <a:prstGeom prst="straightConnector1">
              <a:avLst/>
            </a:prstGeom>
            <a:noFill/>
            <a:ln w="9525">
              <a:solidFill>
                <a:schemeClr val="tx1"/>
              </a:solidFill>
              <a:round/>
              <a:headEnd type="triangle" w="med" len="med"/>
              <a:tailEnd type="triangle" w="med" len="med"/>
            </a:ln>
          </p:spPr>
        </p:cxnSp>
        <p:cxnSp>
          <p:nvCxnSpPr>
            <p:cNvPr id="298021" name="AutoShape 20"/>
            <p:cNvCxnSpPr>
              <a:cxnSpLocks noChangeShapeType="1"/>
              <a:stCxn id="298023" idx="3"/>
              <a:endCxn id="298015" idx="1"/>
            </p:cNvCxnSpPr>
            <p:nvPr/>
          </p:nvCxnSpPr>
          <p:spPr bwMode="auto">
            <a:xfrm>
              <a:off x="2448" y="3480"/>
              <a:ext cx="336" cy="0"/>
            </a:xfrm>
            <a:prstGeom prst="straightConnector1">
              <a:avLst/>
            </a:prstGeom>
            <a:noFill/>
            <a:ln w="9525">
              <a:solidFill>
                <a:schemeClr val="tx1"/>
              </a:solidFill>
              <a:round/>
              <a:headEnd/>
              <a:tailEnd type="triangle" w="med" len="med"/>
            </a:ln>
          </p:spPr>
        </p:cxnSp>
      </p:grpSp>
      <p:grpSp>
        <p:nvGrpSpPr>
          <p:cNvPr id="4" name="Group 21"/>
          <p:cNvGrpSpPr>
            <a:grpSpLocks/>
          </p:cNvGrpSpPr>
          <p:nvPr/>
        </p:nvGrpSpPr>
        <p:grpSpPr bwMode="auto">
          <a:xfrm>
            <a:off x="6629400" y="4038600"/>
            <a:ext cx="1905000" cy="1828800"/>
            <a:chOff x="3216" y="2544"/>
            <a:chExt cx="1200" cy="1152"/>
          </a:xfrm>
        </p:grpSpPr>
        <p:sp>
          <p:nvSpPr>
            <p:cNvPr id="298007" name="Rectangle 22"/>
            <p:cNvSpPr>
              <a:spLocks noChangeArrowheads="1"/>
            </p:cNvSpPr>
            <p:nvPr/>
          </p:nvSpPr>
          <p:spPr bwMode="auto">
            <a:xfrm>
              <a:off x="3312"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Couple d ’âge mûr  sans enfant à charge</a:t>
              </a:r>
            </a:p>
          </p:txBody>
        </p:sp>
        <p:sp>
          <p:nvSpPr>
            <p:cNvPr id="298008" name="Rectangle 23"/>
            <p:cNvSpPr>
              <a:spLocks noChangeArrowheads="1"/>
            </p:cNvSpPr>
            <p:nvPr/>
          </p:nvSpPr>
          <p:spPr bwMode="auto">
            <a:xfrm>
              <a:off x="3744" y="326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Divorcés d ’âge mûr  sans enfant à charge</a:t>
              </a:r>
            </a:p>
          </p:txBody>
        </p:sp>
        <p:cxnSp>
          <p:nvCxnSpPr>
            <p:cNvPr id="298009" name="AutoShape 24"/>
            <p:cNvCxnSpPr>
              <a:cxnSpLocks noChangeShapeType="1"/>
              <a:stCxn id="298012" idx="3"/>
              <a:endCxn id="298007" idx="1"/>
            </p:cNvCxnSpPr>
            <p:nvPr/>
          </p:nvCxnSpPr>
          <p:spPr bwMode="auto">
            <a:xfrm>
              <a:off x="3216" y="2760"/>
              <a:ext cx="96" cy="0"/>
            </a:xfrm>
            <a:prstGeom prst="straightConnector1">
              <a:avLst/>
            </a:prstGeom>
            <a:noFill/>
            <a:ln w="9525">
              <a:solidFill>
                <a:schemeClr val="tx1"/>
              </a:solidFill>
              <a:round/>
              <a:headEnd/>
              <a:tailEnd type="triangle" w="med" len="med"/>
            </a:ln>
          </p:spPr>
        </p:cxnSp>
        <p:cxnSp>
          <p:nvCxnSpPr>
            <p:cNvPr id="298010" name="AutoShape 25"/>
            <p:cNvCxnSpPr>
              <a:cxnSpLocks noChangeShapeType="1"/>
              <a:stCxn id="298008" idx="0"/>
              <a:endCxn id="298007" idx="2"/>
            </p:cNvCxnSpPr>
            <p:nvPr/>
          </p:nvCxnSpPr>
          <p:spPr bwMode="auto">
            <a:xfrm flipH="1" flipV="1">
              <a:off x="3648" y="2976"/>
              <a:ext cx="432" cy="288"/>
            </a:xfrm>
            <a:prstGeom prst="straightConnector1">
              <a:avLst/>
            </a:prstGeom>
            <a:noFill/>
            <a:ln w="9525">
              <a:solidFill>
                <a:schemeClr val="tx1"/>
              </a:solidFill>
              <a:round/>
              <a:headEnd type="triangle" w="med" len="med"/>
              <a:tailEnd type="triangle" w="med" len="med"/>
            </a:ln>
          </p:spPr>
        </p:cxnSp>
        <p:cxnSp>
          <p:nvCxnSpPr>
            <p:cNvPr id="298011" name="AutoShape 26"/>
            <p:cNvCxnSpPr>
              <a:cxnSpLocks noChangeShapeType="1"/>
              <a:stCxn id="298015" idx="3"/>
              <a:endCxn id="298008" idx="1"/>
            </p:cNvCxnSpPr>
            <p:nvPr/>
          </p:nvCxnSpPr>
          <p:spPr bwMode="auto">
            <a:xfrm>
              <a:off x="3456" y="3480"/>
              <a:ext cx="288" cy="0"/>
            </a:xfrm>
            <a:prstGeom prst="straightConnector1">
              <a:avLst/>
            </a:prstGeom>
            <a:noFill/>
            <a:ln w="9525">
              <a:solidFill>
                <a:schemeClr val="tx1"/>
              </a:solidFill>
              <a:round/>
              <a:headEnd/>
              <a:tailEnd type="triangle" w="med" len="med"/>
            </a:ln>
          </p:spPr>
        </p:cxnSp>
      </p:grpSp>
      <p:grpSp>
        <p:nvGrpSpPr>
          <p:cNvPr id="5" name="Group 27"/>
          <p:cNvGrpSpPr>
            <a:grpSpLocks/>
          </p:cNvGrpSpPr>
          <p:nvPr/>
        </p:nvGrpSpPr>
        <p:grpSpPr bwMode="auto">
          <a:xfrm>
            <a:off x="6629400" y="2019300"/>
            <a:ext cx="3733800" cy="3505200"/>
            <a:chOff x="3216" y="1272"/>
            <a:chExt cx="2352" cy="2208"/>
          </a:xfrm>
        </p:grpSpPr>
        <p:sp>
          <p:nvSpPr>
            <p:cNvPr id="298000" name="Rectangle 28"/>
            <p:cNvSpPr>
              <a:spLocks noChangeArrowheads="1"/>
            </p:cNvSpPr>
            <p:nvPr/>
          </p:nvSpPr>
          <p:spPr bwMode="auto">
            <a:xfrm>
              <a:off x="4080"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Couple âgé</a:t>
              </a:r>
            </a:p>
          </p:txBody>
        </p:sp>
        <p:sp>
          <p:nvSpPr>
            <p:cNvPr id="298001" name="Rectangle 29"/>
            <p:cNvSpPr>
              <a:spLocks noChangeArrowheads="1"/>
            </p:cNvSpPr>
            <p:nvPr/>
          </p:nvSpPr>
          <p:spPr bwMode="auto">
            <a:xfrm>
              <a:off x="4896"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Personnes seules âgées</a:t>
              </a:r>
            </a:p>
          </p:txBody>
        </p:sp>
        <p:cxnSp>
          <p:nvCxnSpPr>
            <p:cNvPr id="298002" name="AutoShape 30"/>
            <p:cNvCxnSpPr>
              <a:cxnSpLocks noChangeShapeType="1"/>
              <a:stCxn id="298007" idx="3"/>
              <a:endCxn id="298000" idx="1"/>
            </p:cNvCxnSpPr>
            <p:nvPr/>
          </p:nvCxnSpPr>
          <p:spPr bwMode="auto">
            <a:xfrm>
              <a:off x="3984" y="2760"/>
              <a:ext cx="96" cy="0"/>
            </a:xfrm>
            <a:prstGeom prst="straightConnector1">
              <a:avLst/>
            </a:prstGeom>
            <a:noFill/>
            <a:ln w="9525">
              <a:solidFill>
                <a:schemeClr val="tx1"/>
              </a:solidFill>
              <a:round/>
              <a:headEnd/>
              <a:tailEnd type="triangle" w="med" len="med"/>
            </a:ln>
          </p:spPr>
        </p:cxnSp>
        <p:cxnSp>
          <p:nvCxnSpPr>
            <p:cNvPr id="298003" name="AutoShape 31"/>
            <p:cNvCxnSpPr>
              <a:cxnSpLocks noChangeShapeType="1"/>
              <a:stCxn id="298000" idx="3"/>
              <a:endCxn id="298001" idx="1"/>
            </p:cNvCxnSpPr>
            <p:nvPr/>
          </p:nvCxnSpPr>
          <p:spPr bwMode="auto">
            <a:xfrm>
              <a:off x="4752" y="2760"/>
              <a:ext cx="144" cy="0"/>
            </a:xfrm>
            <a:prstGeom prst="straightConnector1">
              <a:avLst/>
            </a:prstGeom>
            <a:noFill/>
            <a:ln w="9525">
              <a:solidFill>
                <a:schemeClr val="tx1"/>
              </a:solidFill>
              <a:round/>
              <a:headEnd/>
              <a:tailEnd type="triangle" w="med" len="med"/>
            </a:ln>
          </p:spPr>
        </p:cxnSp>
        <p:cxnSp>
          <p:nvCxnSpPr>
            <p:cNvPr id="298004" name="AutoShape 32"/>
            <p:cNvCxnSpPr>
              <a:cxnSpLocks noChangeShapeType="1"/>
              <a:stCxn id="298014" idx="3"/>
              <a:endCxn id="298001" idx="0"/>
            </p:cNvCxnSpPr>
            <p:nvPr/>
          </p:nvCxnSpPr>
          <p:spPr bwMode="auto">
            <a:xfrm>
              <a:off x="3216" y="1272"/>
              <a:ext cx="2016" cy="1272"/>
            </a:xfrm>
            <a:prstGeom prst="straightConnector1">
              <a:avLst/>
            </a:prstGeom>
            <a:noFill/>
            <a:ln w="9525">
              <a:solidFill>
                <a:schemeClr val="tx1"/>
              </a:solidFill>
              <a:round/>
              <a:headEnd/>
              <a:tailEnd type="triangle" w="med" len="med"/>
            </a:ln>
          </p:spPr>
        </p:cxnSp>
        <p:cxnSp>
          <p:nvCxnSpPr>
            <p:cNvPr id="298005" name="AutoShape 33"/>
            <p:cNvCxnSpPr>
              <a:cxnSpLocks noChangeShapeType="1"/>
              <a:stCxn id="298013" idx="3"/>
              <a:endCxn id="298000" idx="0"/>
            </p:cNvCxnSpPr>
            <p:nvPr/>
          </p:nvCxnSpPr>
          <p:spPr bwMode="auto">
            <a:xfrm>
              <a:off x="3216" y="1848"/>
              <a:ext cx="1200" cy="696"/>
            </a:xfrm>
            <a:prstGeom prst="straightConnector1">
              <a:avLst/>
            </a:prstGeom>
            <a:noFill/>
            <a:ln w="9525">
              <a:solidFill>
                <a:schemeClr val="tx1"/>
              </a:solidFill>
              <a:round/>
              <a:headEnd/>
              <a:tailEnd type="triangle" w="med" len="med"/>
            </a:ln>
          </p:spPr>
        </p:cxnSp>
        <p:cxnSp>
          <p:nvCxnSpPr>
            <p:cNvPr id="298006" name="AutoShape 34"/>
            <p:cNvCxnSpPr>
              <a:cxnSpLocks noChangeShapeType="1"/>
              <a:stCxn id="298008" idx="3"/>
              <a:endCxn id="298001" idx="2"/>
            </p:cNvCxnSpPr>
            <p:nvPr/>
          </p:nvCxnSpPr>
          <p:spPr bwMode="auto">
            <a:xfrm flipV="1">
              <a:off x="4416" y="2976"/>
              <a:ext cx="816" cy="504"/>
            </a:xfrm>
            <a:prstGeom prst="straightConnector1">
              <a:avLst/>
            </a:prstGeom>
            <a:noFill/>
            <a:ln w="9525">
              <a:solidFill>
                <a:schemeClr val="tx1"/>
              </a:solidFill>
              <a:round/>
              <a:headEnd/>
              <a:tailEnd type="triangle" w="med" len="med"/>
            </a:ln>
          </p:spPr>
        </p:cxnSp>
      </p:grpSp>
      <p:grpSp>
        <p:nvGrpSpPr>
          <p:cNvPr id="6" name="Group 35"/>
          <p:cNvGrpSpPr>
            <a:grpSpLocks/>
          </p:cNvGrpSpPr>
          <p:nvPr/>
        </p:nvGrpSpPr>
        <p:grpSpPr bwMode="auto">
          <a:xfrm>
            <a:off x="2819400" y="2590800"/>
            <a:ext cx="1752600" cy="2133600"/>
            <a:chOff x="816" y="1632"/>
            <a:chExt cx="1104" cy="1344"/>
          </a:xfrm>
        </p:grpSpPr>
        <p:sp>
          <p:nvSpPr>
            <p:cNvPr id="297996" name="Rectangle 36"/>
            <p:cNvSpPr>
              <a:spLocks noChangeArrowheads="1"/>
            </p:cNvSpPr>
            <p:nvPr/>
          </p:nvSpPr>
          <p:spPr bwMode="auto">
            <a:xfrm>
              <a:off x="960" y="2544"/>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Jeunes Mariés sans enfant</a:t>
              </a:r>
            </a:p>
          </p:txBody>
        </p:sp>
        <p:sp>
          <p:nvSpPr>
            <p:cNvPr id="297997" name="Rectangle 37"/>
            <p:cNvSpPr>
              <a:spLocks noChangeArrowheads="1"/>
            </p:cNvSpPr>
            <p:nvPr/>
          </p:nvSpPr>
          <p:spPr bwMode="auto">
            <a:xfrm>
              <a:off x="1248" y="1632"/>
              <a:ext cx="672" cy="432"/>
            </a:xfrm>
            <a:prstGeom prst="rect">
              <a:avLst/>
            </a:prstGeom>
            <a:solidFill>
              <a:srgbClr val="CCFFFF"/>
            </a:solidFill>
            <a:ln w="9525">
              <a:solidFill>
                <a:schemeClr val="tx1"/>
              </a:solidFill>
              <a:miter lim="800000"/>
              <a:headEnd/>
              <a:tailEnd/>
            </a:ln>
          </p:spPr>
          <p:txBody>
            <a:bodyPr anchor="ctr"/>
            <a:lstStyle/>
            <a:p>
              <a:pPr algn="ctr" eaLnBrk="0" hangingPunct="0"/>
              <a:r>
                <a:rPr lang="fr-FR" sz="1200" b="1">
                  <a:solidFill>
                    <a:srgbClr val="000090"/>
                  </a:solidFill>
                </a:rPr>
                <a:t>Jeunes Divorcés sans enfant</a:t>
              </a:r>
            </a:p>
          </p:txBody>
        </p:sp>
        <p:cxnSp>
          <p:nvCxnSpPr>
            <p:cNvPr id="297998" name="AutoShape 38"/>
            <p:cNvCxnSpPr>
              <a:cxnSpLocks noChangeShapeType="1"/>
              <a:stCxn id="628739" idx="3"/>
              <a:endCxn id="297996" idx="1"/>
            </p:cNvCxnSpPr>
            <p:nvPr/>
          </p:nvCxnSpPr>
          <p:spPr bwMode="auto">
            <a:xfrm>
              <a:off x="816" y="2760"/>
              <a:ext cx="144" cy="0"/>
            </a:xfrm>
            <a:prstGeom prst="straightConnector1">
              <a:avLst/>
            </a:prstGeom>
            <a:noFill/>
            <a:ln w="9525">
              <a:solidFill>
                <a:schemeClr val="tx1"/>
              </a:solidFill>
              <a:round/>
              <a:headEnd/>
              <a:tailEnd type="triangle" w="med" len="med"/>
            </a:ln>
          </p:spPr>
        </p:cxnSp>
        <p:cxnSp>
          <p:nvCxnSpPr>
            <p:cNvPr id="297999" name="AutoShape 39"/>
            <p:cNvCxnSpPr>
              <a:cxnSpLocks noChangeShapeType="1"/>
              <a:stCxn id="297997" idx="2"/>
              <a:endCxn id="297996" idx="0"/>
            </p:cNvCxnSpPr>
            <p:nvPr/>
          </p:nvCxnSpPr>
          <p:spPr bwMode="auto">
            <a:xfrm flipH="1">
              <a:off x="1296" y="2064"/>
              <a:ext cx="288" cy="480"/>
            </a:xfrm>
            <a:prstGeom prst="straightConnector1">
              <a:avLst/>
            </a:prstGeom>
            <a:noFill/>
            <a:ln w="9525">
              <a:solidFill>
                <a:schemeClr val="tx1"/>
              </a:solidFill>
              <a:round/>
              <a:headEnd type="triangle" w="med" len="med"/>
              <a:tailEnd type="triangle" w="med" len="med"/>
            </a:ln>
          </p:spPr>
        </p:cxnSp>
      </p:grpSp>
      <p:sp>
        <p:nvSpPr>
          <p:cNvPr id="297994" name="AutoShape 40">
            <a:hlinkClick r:id="" action="ppaction://hlinkshowjump?jump=lastslideviewed" highlightClick="1"/>
          </p:cNvPr>
          <p:cNvSpPr>
            <a:spLocks noChangeArrowheads="1"/>
          </p:cNvSpPr>
          <p:nvPr/>
        </p:nvSpPr>
        <p:spPr bwMode="auto">
          <a:xfrm>
            <a:off x="9677400" y="6248400"/>
            <a:ext cx="533400" cy="457200"/>
          </a:xfrm>
          <a:prstGeom prst="actionButtonReturn">
            <a:avLst/>
          </a:prstGeom>
          <a:solidFill>
            <a:schemeClr val="accent1"/>
          </a:solidFill>
          <a:ln w="9525">
            <a:solidFill>
              <a:schemeClr val="tx1"/>
            </a:solidFill>
            <a:miter lim="800000"/>
            <a:headEnd/>
            <a:tailEnd/>
          </a:ln>
        </p:spPr>
        <p:txBody>
          <a:bodyPr wrap="none" anchor="ctr"/>
          <a:lstStyle/>
          <a:p>
            <a:endParaRPr lang="fr-FR"/>
          </a:p>
        </p:txBody>
      </p:sp>
      <p:sp>
        <p:nvSpPr>
          <p:cNvPr id="297995" name="AutoShape 41"/>
          <p:cNvSpPr>
            <a:spLocks noChangeArrowheads="1"/>
          </p:cNvSpPr>
          <p:nvPr/>
        </p:nvSpPr>
        <p:spPr bwMode="auto">
          <a:xfrm>
            <a:off x="7620000" y="457200"/>
            <a:ext cx="2743200" cy="2133600"/>
          </a:xfrm>
          <a:prstGeom prst="irregularSeal1">
            <a:avLst/>
          </a:prstGeom>
          <a:solidFill>
            <a:srgbClr val="FFFF00"/>
          </a:solidFill>
          <a:ln w="9525">
            <a:solidFill>
              <a:schemeClr val="tx1"/>
            </a:solidFill>
            <a:miter lim="800000"/>
            <a:headEnd/>
            <a:tailEnd/>
          </a:ln>
        </p:spPr>
        <p:txBody>
          <a:bodyPr wrap="none" anchor="ctr"/>
          <a:lstStyle/>
          <a:p>
            <a:pPr algn="ctr" eaLnBrk="0" hangingPunct="0"/>
            <a:r>
              <a:rPr lang="fr-FR" sz="2400" b="1">
                <a:latin typeface="Times New Roman" pitchFamily="18" charset="0"/>
              </a:rPr>
              <a:t>Nouveau :</a:t>
            </a:r>
          </a:p>
          <a:p>
            <a:pPr algn="ctr" eaLnBrk="0" hangingPunct="0"/>
            <a:r>
              <a:rPr lang="fr-FR" sz="2400" b="1">
                <a:latin typeface="Times New Roman" pitchFamily="18" charset="0"/>
              </a:rPr>
              <a:t>Etapes de vie!</a:t>
            </a:r>
          </a:p>
        </p:txBody>
      </p:sp>
    </p:spTree>
    <p:extLst>
      <p:ext uri="{BB962C8B-B14F-4D97-AF65-F5344CB8AC3E}">
        <p14:creationId xmlns:p14="http://schemas.microsoft.com/office/powerpoint/2010/main" val="209321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28739"/>
                                        </p:tgtEl>
                                        <p:attrNameLst>
                                          <p:attrName>style.visibility</p:attrName>
                                        </p:attrNameLst>
                                      </p:cBhvr>
                                      <p:to>
                                        <p:strVal val="visible"/>
                                      </p:to>
                                    </p:set>
                                    <p:anim calcmode="lin" valueType="num">
                                      <p:cBhvr additive="base">
                                        <p:cTn id="7" dur="500" fill="hold"/>
                                        <p:tgtEl>
                                          <p:spTgt spid="628739"/>
                                        </p:tgtEl>
                                        <p:attrNameLst>
                                          <p:attrName>ppt_x</p:attrName>
                                        </p:attrNameLst>
                                      </p:cBhvr>
                                      <p:tavLst>
                                        <p:tav tm="0">
                                          <p:val>
                                            <p:strVal val="1+#ppt_w/2"/>
                                          </p:val>
                                        </p:tav>
                                        <p:tav tm="100000">
                                          <p:val>
                                            <p:strVal val="#ppt_x"/>
                                          </p:val>
                                        </p:tav>
                                      </p:tavLst>
                                    </p:anim>
                                    <p:anim calcmode="lin" valueType="num">
                                      <p:cBhvr additive="base">
                                        <p:cTn id="8" dur="500" fill="hold"/>
                                        <p:tgtEl>
                                          <p:spTgt spid="6287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39"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570" name="Picture 2"/>
          <p:cNvPicPr>
            <a:picLocks noChangeAspect="1" noChangeArrowheads="1"/>
          </p:cNvPicPr>
          <p:nvPr/>
        </p:nvPicPr>
        <p:blipFill>
          <a:blip r:embed="rId3" cstate="print"/>
          <a:srcRect/>
          <a:stretch>
            <a:fillRect/>
          </a:stretch>
        </p:blipFill>
        <p:spPr bwMode="auto">
          <a:xfrm>
            <a:off x="833121" y="1758951"/>
            <a:ext cx="2695575" cy="2120900"/>
          </a:xfrm>
          <a:prstGeom prst="rect">
            <a:avLst/>
          </a:prstGeom>
          <a:noFill/>
          <a:ln w="9525">
            <a:noFill/>
            <a:miter lim="800000"/>
            <a:headEnd/>
            <a:tailEnd/>
          </a:ln>
        </p:spPr>
      </p:pic>
      <p:pic>
        <p:nvPicPr>
          <p:cNvPr id="621571" name="Picture 3"/>
          <p:cNvPicPr>
            <a:picLocks noChangeAspect="1" noChangeArrowheads="1"/>
          </p:cNvPicPr>
          <p:nvPr/>
        </p:nvPicPr>
        <p:blipFill>
          <a:blip r:embed="rId4" cstate="print"/>
          <a:srcRect/>
          <a:stretch>
            <a:fillRect/>
          </a:stretch>
        </p:blipFill>
        <p:spPr bwMode="auto">
          <a:xfrm>
            <a:off x="3333750" y="3368295"/>
            <a:ext cx="2305050" cy="2295525"/>
          </a:xfrm>
          <a:prstGeom prst="rect">
            <a:avLst/>
          </a:prstGeom>
          <a:noFill/>
          <a:ln w="9525">
            <a:noFill/>
            <a:miter lim="800000"/>
            <a:headEnd/>
            <a:tailEnd/>
          </a:ln>
        </p:spPr>
      </p:pic>
      <p:pic>
        <p:nvPicPr>
          <p:cNvPr id="621572" name="Picture 4"/>
          <p:cNvPicPr>
            <a:picLocks noChangeAspect="1" noChangeArrowheads="1"/>
          </p:cNvPicPr>
          <p:nvPr/>
        </p:nvPicPr>
        <p:blipFill>
          <a:blip r:embed="rId5" cstate="print"/>
          <a:srcRect/>
          <a:stretch>
            <a:fillRect/>
          </a:stretch>
        </p:blipFill>
        <p:spPr bwMode="auto">
          <a:xfrm>
            <a:off x="6248972" y="1758951"/>
            <a:ext cx="2159000" cy="3209925"/>
          </a:xfrm>
          <a:prstGeom prst="rect">
            <a:avLst/>
          </a:prstGeom>
          <a:noFill/>
          <a:ln w="9525">
            <a:noFill/>
            <a:miter lim="800000"/>
            <a:headEnd/>
            <a:tailEnd/>
          </a:ln>
        </p:spPr>
      </p:pic>
      <p:sp>
        <p:nvSpPr>
          <p:cNvPr id="291845" name="AutoShape 5">
            <a:hlinkClick r:id="" action="ppaction://noaction" highlightClick="1"/>
          </p:cNvPr>
          <p:cNvSpPr>
            <a:spLocks noChangeArrowheads="1"/>
          </p:cNvSpPr>
          <p:nvPr/>
        </p:nvSpPr>
        <p:spPr bwMode="auto">
          <a:xfrm>
            <a:off x="9829800" y="6324600"/>
            <a:ext cx="457200" cy="3048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sp>
        <p:nvSpPr>
          <p:cNvPr id="291846" name="Rectangle 6"/>
          <p:cNvSpPr>
            <a:spLocks noGrp="1" noChangeArrowheads="1"/>
          </p:cNvSpPr>
          <p:nvPr>
            <p:ph type="title"/>
          </p:nvPr>
        </p:nvSpPr>
        <p:spPr/>
        <p:txBody>
          <a:bodyPr/>
          <a:lstStyle/>
          <a:p>
            <a:pPr eaLnBrk="1" hangingPunct="1"/>
            <a:r>
              <a:rPr lang="fr-FR" smtClean="0"/>
              <a:t>Chronomobilité</a:t>
            </a:r>
          </a:p>
        </p:txBody>
      </p:sp>
    </p:spTree>
    <p:extLst>
      <p:ext uri="{BB962C8B-B14F-4D97-AF65-F5344CB8AC3E}">
        <p14:creationId xmlns:p14="http://schemas.microsoft.com/office/powerpoint/2010/main" val="136818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additive="base">
                                        <p:cTn id="7" dur="500" fill="hold"/>
                                        <p:tgtEl>
                                          <p:spTgt spid="621570"/>
                                        </p:tgtEl>
                                        <p:attrNameLst>
                                          <p:attrName>ppt_x</p:attrName>
                                        </p:attrNameLst>
                                      </p:cBhvr>
                                      <p:tavLst>
                                        <p:tav tm="0">
                                          <p:val>
                                            <p:strVal val="1+#ppt_w/2"/>
                                          </p:val>
                                        </p:tav>
                                        <p:tav tm="100000">
                                          <p:val>
                                            <p:strVal val="#ppt_x"/>
                                          </p:val>
                                        </p:tav>
                                      </p:tavLst>
                                    </p:anim>
                                    <p:anim calcmode="lin" valueType="num">
                                      <p:cBhvr additive="base">
                                        <p:cTn id="8" dur="500" fill="hold"/>
                                        <p:tgtEl>
                                          <p:spTgt spid="6215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21571"/>
                                        </p:tgtEl>
                                        <p:attrNameLst>
                                          <p:attrName>style.visibility</p:attrName>
                                        </p:attrNameLst>
                                      </p:cBhvr>
                                      <p:to>
                                        <p:strVal val="visible"/>
                                      </p:to>
                                    </p:set>
                                    <p:anim calcmode="lin" valueType="num">
                                      <p:cBhvr additive="base">
                                        <p:cTn id="13" dur="500" fill="hold"/>
                                        <p:tgtEl>
                                          <p:spTgt spid="621571"/>
                                        </p:tgtEl>
                                        <p:attrNameLst>
                                          <p:attrName>ppt_x</p:attrName>
                                        </p:attrNameLst>
                                      </p:cBhvr>
                                      <p:tavLst>
                                        <p:tav tm="0">
                                          <p:val>
                                            <p:strVal val="1+#ppt_w/2"/>
                                          </p:val>
                                        </p:tav>
                                        <p:tav tm="100000">
                                          <p:val>
                                            <p:strVal val="#ppt_x"/>
                                          </p:val>
                                        </p:tav>
                                      </p:tavLst>
                                    </p:anim>
                                    <p:anim calcmode="lin" valueType="num">
                                      <p:cBhvr additive="base">
                                        <p:cTn id="14" dur="500" fill="hold"/>
                                        <p:tgtEl>
                                          <p:spTgt spid="6215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21572"/>
                                        </p:tgtEl>
                                        <p:attrNameLst>
                                          <p:attrName>style.visibility</p:attrName>
                                        </p:attrNameLst>
                                      </p:cBhvr>
                                      <p:to>
                                        <p:strVal val="visible"/>
                                      </p:to>
                                    </p:set>
                                    <p:anim calcmode="lin" valueType="num">
                                      <p:cBhvr additive="base">
                                        <p:cTn id="19" dur="500" fill="hold"/>
                                        <p:tgtEl>
                                          <p:spTgt spid="621572"/>
                                        </p:tgtEl>
                                        <p:attrNameLst>
                                          <p:attrName>ppt_x</p:attrName>
                                        </p:attrNameLst>
                                      </p:cBhvr>
                                      <p:tavLst>
                                        <p:tav tm="0">
                                          <p:val>
                                            <p:strVal val="1+#ppt_w/2"/>
                                          </p:val>
                                        </p:tav>
                                        <p:tav tm="100000">
                                          <p:val>
                                            <p:strVal val="#ppt_x"/>
                                          </p:val>
                                        </p:tav>
                                      </p:tavLst>
                                    </p:anim>
                                    <p:anim calcmode="lin" valueType="num">
                                      <p:cBhvr additive="base">
                                        <p:cTn id="20" dur="500" fill="hold"/>
                                        <p:tgtEl>
                                          <p:spTgt spid="621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fr-FR" dirty="0"/>
          </a:p>
        </p:txBody>
      </p:sp>
      <p:sp>
        <p:nvSpPr>
          <p:cNvPr id="3" name="Espace réservé du contenu 2"/>
          <p:cNvSpPr>
            <a:spLocks noGrp="1"/>
          </p:cNvSpPr>
          <p:nvPr>
            <p:ph idx="1"/>
          </p:nvPr>
        </p:nvSpPr>
        <p:spPr>
          <a:xfrm>
            <a:off x="675692" y="1737360"/>
            <a:ext cx="7622516" cy="5120640"/>
          </a:xfrm>
        </p:spPr>
        <p:txBody>
          <a:bodyPr/>
          <a:lstStyle/>
          <a:p>
            <a:r>
              <a:rPr lang="fr-FR" dirty="0" smtClean="0"/>
              <a:t>Les décisions </a:t>
            </a:r>
            <a:r>
              <a:rPr lang="fr-FR" dirty="0"/>
              <a:t>m</a:t>
            </a:r>
            <a:r>
              <a:rPr lang="fr-FR" dirty="0" smtClean="0"/>
              <a:t>arketing sont interdépendantes</a:t>
            </a:r>
          </a:p>
          <a:p>
            <a:r>
              <a:rPr lang="fr-FR" dirty="0" smtClean="0"/>
              <a:t>Elles doivent être pensées pour servir la stratégie fixée par l’entreprise pour atteindre ses objectifs face à ses concurrents</a:t>
            </a:r>
          </a:p>
          <a:p>
            <a:r>
              <a:rPr lang="fr-FR" dirty="0" smtClean="0"/>
              <a:t>Le système d’information marketing et les études de marché donnent aux responsables marketing la matière pour prendre leurs décisions, mais celles-ci doivent être en cohérence avec la stratégie de l’entreprise. On parle de stratégie marketing ou marketing stratégique.</a:t>
            </a:r>
          </a:p>
          <a:p>
            <a:r>
              <a:rPr lang="fr-FR" dirty="0" smtClean="0"/>
              <a:t>Dans ce cours, nous aborderons le marketing stratégique c’est-à-dire l’interface entre la stratégie de l’entreprise et le marketing opérationnel</a:t>
            </a:r>
          </a:p>
          <a:p>
            <a:endParaRPr lang="fr-FR" dirty="0"/>
          </a:p>
        </p:txBody>
      </p:sp>
    </p:spTree>
    <p:extLst>
      <p:ext uri="{BB962C8B-B14F-4D97-AF65-F5344CB8AC3E}">
        <p14:creationId xmlns:p14="http://schemas.microsoft.com/office/powerpoint/2010/main" val="101301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8194" name="Picture 2" descr="ésultat de recherche d'images pour &quot;socio style 2016&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4320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89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r>
              <a:rPr lang="fr-FR" sz="3200"/>
              <a:t>La double tendance de la segmentation</a:t>
            </a:r>
          </a:p>
        </p:txBody>
      </p:sp>
      <p:sp>
        <p:nvSpPr>
          <p:cNvPr id="207875" name="Rectangle 3"/>
          <p:cNvSpPr>
            <a:spLocks noGrp="1" noChangeArrowheads="1"/>
          </p:cNvSpPr>
          <p:nvPr>
            <p:ph type="body" idx="1"/>
          </p:nvPr>
        </p:nvSpPr>
        <p:spPr/>
        <p:txBody>
          <a:bodyPr/>
          <a:lstStyle/>
          <a:p>
            <a:pPr eaLnBrk="1" hangingPunct="1"/>
            <a:r>
              <a:rPr lang="fr-FR" smtClean="0"/>
              <a:t>Standardisation - vers moins de segmentation</a:t>
            </a:r>
          </a:p>
          <a:p>
            <a:pPr lvl="1" eaLnBrk="1" hangingPunct="1"/>
            <a:r>
              <a:rPr lang="fr-FR" smtClean="0"/>
              <a:t>préférences devenant homogènes</a:t>
            </a:r>
          </a:p>
          <a:p>
            <a:pPr lvl="1" eaLnBrk="1" hangingPunct="1"/>
            <a:r>
              <a:rPr lang="fr-FR" smtClean="0">
                <a:hlinkClick r:id="" action="ppaction://noaction"/>
              </a:rPr>
              <a:t>exemple Pampers</a:t>
            </a:r>
            <a:endParaRPr lang="fr-FR" smtClean="0"/>
          </a:p>
          <a:p>
            <a:pPr eaLnBrk="1" hangingPunct="1"/>
            <a:r>
              <a:rPr lang="fr-FR" smtClean="0"/>
              <a:t>Adaptation</a:t>
            </a:r>
          </a:p>
          <a:p>
            <a:pPr lvl="1" eaLnBrk="1" hangingPunct="1"/>
            <a:r>
              <a:rPr lang="fr-FR" smtClean="0"/>
              <a:t>habitudes d ’achat différentes selon les pays</a:t>
            </a:r>
          </a:p>
          <a:p>
            <a:pPr lvl="1" eaLnBrk="1" hangingPunct="1"/>
            <a:r>
              <a:rPr lang="fr-FR" smtClean="0"/>
              <a:t>développement du marché</a:t>
            </a:r>
          </a:p>
          <a:p>
            <a:pPr lvl="1" eaLnBrk="1" hangingPunct="1"/>
            <a:r>
              <a:rPr lang="fr-FR" smtClean="0"/>
              <a:t>exemple le marché du bijou en or</a:t>
            </a:r>
          </a:p>
        </p:txBody>
      </p:sp>
    </p:spTree>
    <p:extLst>
      <p:ext uri="{BB962C8B-B14F-4D97-AF65-F5344CB8AC3E}">
        <p14:creationId xmlns:p14="http://schemas.microsoft.com/office/powerpoint/2010/main" val="3733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07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07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78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078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078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07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eaLnBrk="1" hangingPunct="1"/>
            <a:r>
              <a:rPr lang="fr-FR" smtClean="0"/>
              <a:t>Pampers et le sexe des anges</a:t>
            </a:r>
          </a:p>
        </p:txBody>
      </p:sp>
      <p:sp>
        <p:nvSpPr>
          <p:cNvPr id="296963" name="AutoShape 3">
            <a:hlinkClick r:id="" action="ppaction://hlinkshowjump?jump=lastslideviewed" highlightClick="1"/>
          </p:cNvPr>
          <p:cNvSpPr>
            <a:spLocks noChangeArrowheads="1"/>
          </p:cNvSpPr>
          <p:nvPr/>
        </p:nvSpPr>
        <p:spPr bwMode="auto">
          <a:xfrm>
            <a:off x="10058400" y="62484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fr-FR"/>
          </a:p>
        </p:txBody>
      </p:sp>
      <p:pic>
        <p:nvPicPr>
          <p:cNvPr id="296964" name="Picture 4" descr="pampers_sexue"/>
          <p:cNvPicPr>
            <a:picLocks noChangeAspect="1" noChangeArrowheads="1"/>
          </p:cNvPicPr>
          <p:nvPr/>
        </p:nvPicPr>
        <p:blipFill>
          <a:blip r:embed="rId3" cstate="print"/>
          <a:srcRect/>
          <a:stretch>
            <a:fillRect/>
          </a:stretch>
        </p:blipFill>
        <p:spPr bwMode="auto">
          <a:xfrm>
            <a:off x="1828801" y="1524001"/>
            <a:ext cx="3895725" cy="2619375"/>
          </a:xfrm>
          <a:prstGeom prst="rect">
            <a:avLst/>
          </a:prstGeom>
          <a:noFill/>
          <a:ln w="9525">
            <a:noFill/>
            <a:miter lim="800000"/>
            <a:headEnd/>
            <a:tailEnd/>
          </a:ln>
        </p:spPr>
      </p:pic>
      <p:pic>
        <p:nvPicPr>
          <p:cNvPr id="296965" name="Picture 5" descr="pampers_unisexe"/>
          <p:cNvPicPr>
            <a:picLocks noChangeAspect="1" noChangeArrowheads="1"/>
          </p:cNvPicPr>
          <p:nvPr/>
        </p:nvPicPr>
        <p:blipFill>
          <a:blip r:embed="rId4" cstate="print"/>
          <a:srcRect/>
          <a:stretch>
            <a:fillRect/>
          </a:stretch>
        </p:blipFill>
        <p:spPr bwMode="auto">
          <a:xfrm>
            <a:off x="5486400" y="3200401"/>
            <a:ext cx="3962400" cy="2589213"/>
          </a:xfrm>
          <a:prstGeom prst="rect">
            <a:avLst/>
          </a:prstGeom>
          <a:noFill/>
          <a:ln w="9525">
            <a:noFill/>
            <a:miter lim="800000"/>
            <a:headEnd/>
            <a:tailEnd/>
          </a:ln>
        </p:spPr>
      </p:pic>
      <p:sp>
        <p:nvSpPr>
          <p:cNvPr id="296966" name="Text Box 6"/>
          <p:cNvSpPr txBox="1">
            <a:spLocks noChangeArrowheads="1"/>
          </p:cNvSpPr>
          <p:nvPr/>
        </p:nvSpPr>
        <p:spPr bwMode="auto">
          <a:xfrm>
            <a:off x="1812926" y="4918076"/>
            <a:ext cx="3597275" cy="830997"/>
          </a:xfrm>
          <a:prstGeom prst="rect">
            <a:avLst/>
          </a:prstGeom>
          <a:noFill/>
          <a:ln w="9525">
            <a:noFill/>
            <a:miter lim="800000"/>
            <a:headEnd/>
            <a:tailEnd/>
          </a:ln>
        </p:spPr>
        <p:txBody>
          <a:bodyPr>
            <a:spAutoFit/>
          </a:bodyPr>
          <a:lstStyle/>
          <a:p>
            <a:pPr eaLnBrk="0" hangingPunct="0"/>
            <a:r>
              <a:rPr lang="fr-FR" sz="2400">
                <a:latin typeface="Times New Roman" pitchFamily="18" charset="0"/>
              </a:rPr>
              <a:t>Marché France =</a:t>
            </a:r>
          </a:p>
          <a:p>
            <a:pPr eaLnBrk="0" hangingPunct="0"/>
            <a:r>
              <a:rPr lang="fr-FR" sz="2400">
                <a:latin typeface="Times New Roman" pitchFamily="18" charset="0"/>
              </a:rPr>
              <a:t> 3 milliards de couches /an </a:t>
            </a:r>
          </a:p>
        </p:txBody>
      </p:sp>
    </p:spTree>
    <p:extLst>
      <p:ext uri="{BB962C8B-B14F-4D97-AF65-F5344CB8AC3E}">
        <p14:creationId xmlns:p14="http://schemas.microsoft.com/office/powerpoint/2010/main" val="1003721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r>
              <a:rPr lang="fr-FR" sz="3200"/>
              <a:t>Sélection des critères de segmentations</a:t>
            </a:r>
          </a:p>
        </p:txBody>
      </p:sp>
      <p:sp>
        <p:nvSpPr>
          <p:cNvPr id="230403" name="Text Box 3"/>
          <p:cNvSpPr txBox="1">
            <a:spLocks noChangeArrowheads="1"/>
          </p:cNvSpPr>
          <p:nvPr/>
        </p:nvSpPr>
        <p:spPr bwMode="auto">
          <a:xfrm>
            <a:off x="1524001" y="3779838"/>
            <a:ext cx="2093913" cy="398462"/>
          </a:xfrm>
          <a:prstGeom prst="rect">
            <a:avLst/>
          </a:prstGeom>
          <a:solidFill>
            <a:srgbClr val="FFFFFF"/>
          </a:solidFill>
          <a:ln w="9525">
            <a:noFill/>
            <a:miter lim="800000"/>
            <a:headEnd/>
            <a:tailEnd/>
          </a:ln>
        </p:spPr>
        <p:txBody>
          <a:bodyPr/>
          <a:lstStyle/>
          <a:p>
            <a:pPr algn="ctr" eaLnBrk="0" hangingPunct="0"/>
            <a:r>
              <a:rPr lang="fr-FR" sz="2200" b="1">
                <a:solidFill>
                  <a:schemeClr val="accent2">
                    <a:lumMod val="50000"/>
                  </a:schemeClr>
                </a:solidFill>
              </a:rPr>
              <a:t>La mesurabilité</a:t>
            </a:r>
            <a:endParaRPr lang="fr-FR" sz="1000" b="1">
              <a:solidFill>
                <a:schemeClr val="accent2">
                  <a:lumMod val="50000"/>
                </a:schemeClr>
              </a:solidFill>
              <a:latin typeface="Times New Roman" pitchFamily="18" charset="0"/>
            </a:endParaRPr>
          </a:p>
        </p:txBody>
      </p:sp>
      <p:sp>
        <p:nvSpPr>
          <p:cNvPr id="230404" name="Text Box 4"/>
          <p:cNvSpPr txBox="1">
            <a:spLocks noChangeArrowheads="1"/>
          </p:cNvSpPr>
          <p:nvPr/>
        </p:nvSpPr>
        <p:spPr bwMode="auto">
          <a:xfrm>
            <a:off x="6348413" y="1930401"/>
            <a:ext cx="1962150" cy="396875"/>
          </a:xfrm>
          <a:prstGeom prst="rect">
            <a:avLst/>
          </a:prstGeom>
          <a:solidFill>
            <a:srgbClr val="FFFFFF"/>
          </a:solidFill>
          <a:ln w="9525">
            <a:noFill/>
            <a:miter lim="800000"/>
            <a:headEnd/>
            <a:tailEnd/>
          </a:ln>
        </p:spPr>
        <p:txBody>
          <a:bodyPr/>
          <a:lstStyle/>
          <a:p>
            <a:pPr algn="ctr" eaLnBrk="0" hangingPunct="0"/>
            <a:r>
              <a:rPr lang="fr-FR" sz="2200" b="1">
                <a:solidFill>
                  <a:schemeClr val="accent2">
                    <a:lumMod val="50000"/>
                  </a:schemeClr>
                </a:solidFill>
              </a:rPr>
              <a:t>La pertinence</a:t>
            </a:r>
            <a:endParaRPr lang="fr-FR" sz="1000" b="1">
              <a:solidFill>
                <a:schemeClr val="accent2">
                  <a:lumMod val="50000"/>
                </a:schemeClr>
              </a:solidFill>
              <a:latin typeface="Times New Roman" pitchFamily="18" charset="0"/>
            </a:endParaRPr>
          </a:p>
        </p:txBody>
      </p:sp>
      <p:sp>
        <p:nvSpPr>
          <p:cNvPr id="230405" name="Text Box 5"/>
          <p:cNvSpPr txBox="1">
            <a:spLocks noChangeArrowheads="1"/>
          </p:cNvSpPr>
          <p:nvPr/>
        </p:nvSpPr>
        <p:spPr bwMode="auto">
          <a:xfrm>
            <a:off x="3913189" y="2846388"/>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Age, sexe, CSP</a:t>
            </a:r>
          </a:p>
        </p:txBody>
      </p:sp>
      <p:sp>
        <p:nvSpPr>
          <p:cNvPr id="230406" name="Text Box 6"/>
          <p:cNvSpPr txBox="1">
            <a:spLocks noChangeArrowheads="1"/>
          </p:cNvSpPr>
          <p:nvPr/>
        </p:nvSpPr>
        <p:spPr bwMode="auto">
          <a:xfrm>
            <a:off x="7177089" y="2819400"/>
            <a:ext cx="3259137" cy="1301750"/>
          </a:xfrm>
          <a:prstGeom prst="rect">
            <a:avLst/>
          </a:prstGeom>
          <a:solidFill>
            <a:srgbClr val="FFFFFF"/>
          </a:solidFill>
          <a:ln w="12700">
            <a:solidFill>
              <a:srgbClr val="000000"/>
            </a:solidFill>
            <a:miter lim="800000"/>
            <a:headEnd/>
            <a:tailEnd/>
          </a:ln>
        </p:spPr>
        <p:txBody>
          <a:bodyPr/>
          <a:lstStyle/>
          <a:p>
            <a:pPr algn="ctr" eaLnBrk="0" hangingPunct="0"/>
            <a:endParaRPr lang="fr-FR" sz="1000" b="1">
              <a:solidFill>
                <a:schemeClr val="accent2">
                  <a:lumMod val="50000"/>
                </a:schemeClr>
              </a:solidFill>
              <a:latin typeface="Times New Roman" pitchFamily="18" charset="0"/>
            </a:endParaRPr>
          </a:p>
        </p:txBody>
      </p:sp>
      <p:sp>
        <p:nvSpPr>
          <p:cNvPr id="230407" name="Text Box 7"/>
          <p:cNvSpPr txBox="1">
            <a:spLocks noChangeArrowheads="1"/>
          </p:cNvSpPr>
          <p:nvPr/>
        </p:nvSpPr>
        <p:spPr bwMode="auto">
          <a:xfrm>
            <a:off x="3917950" y="4095750"/>
            <a:ext cx="3259138" cy="1238250"/>
          </a:xfrm>
          <a:prstGeom prst="rect">
            <a:avLst/>
          </a:prstGeom>
          <a:solidFill>
            <a:srgbClr val="969696"/>
          </a:solidFill>
          <a:ln w="12700">
            <a:solidFill>
              <a:srgbClr val="000000"/>
            </a:solidFill>
            <a:miter lim="800000"/>
            <a:headEnd/>
            <a:tailEnd/>
          </a:ln>
        </p:spPr>
        <p:txBody>
          <a:bodyPr/>
          <a:lstStyle/>
          <a:p>
            <a:pPr eaLnBrk="0" hangingPunct="0"/>
            <a:endParaRPr lang="fr-FR" sz="1000" b="1">
              <a:solidFill>
                <a:schemeClr val="accent2">
                  <a:lumMod val="50000"/>
                </a:schemeClr>
              </a:solidFill>
              <a:latin typeface="Times New Roman" pitchFamily="18" charset="0"/>
            </a:endParaRPr>
          </a:p>
        </p:txBody>
      </p:sp>
      <p:sp>
        <p:nvSpPr>
          <p:cNvPr id="230408" name="Text Box 8"/>
          <p:cNvSpPr txBox="1">
            <a:spLocks noChangeArrowheads="1"/>
          </p:cNvSpPr>
          <p:nvPr/>
        </p:nvSpPr>
        <p:spPr bwMode="auto">
          <a:xfrm>
            <a:off x="7167564" y="4086225"/>
            <a:ext cx="3259137" cy="1238250"/>
          </a:xfrm>
          <a:prstGeom prst="rect">
            <a:avLst/>
          </a:prstGeom>
          <a:solidFill>
            <a:srgbClr val="FFFFFF"/>
          </a:solidFill>
          <a:ln w="12700">
            <a:solidFill>
              <a:srgbClr val="000000"/>
            </a:solidFill>
            <a:miter lim="800000"/>
            <a:headEnd/>
            <a:tailEnd/>
          </a:ln>
        </p:spPr>
        <p:txBody>
          <a:bodyPr/>
          <a:lstStyle/>
          <a:p>
            <a:pPr algn="ctr" eaLnBrk="0" hangingPunct="0"/>
            <a:endParaRPr lang="fr-FR" sz="2200" b="1">
              <a:solidFill>
                <a:schemeClr val="accent2">
                  <a:lumMod val="50000"/>
                </a:schemeClr>
              </a:solidFill>
            </a:endParaRPr>
          </a:p>
        </p:txBody>
      </p:sp>
      <p:sp>
        <p:nvSpPr>
          <p:cNvPr id="230409" name="Text Box 9"/>
          <p:cNvSpPr txBox="1">
            <a:spLocks noChangeArrowheads="1"/>
          </p:cNvSpPr>
          <p:nvPr/>
        </p:nvSpPr>
        <p:spPr bwMode="auto">
          <a:xfrm>
            <a:off x="5175250" y="2319338"/>
            <a:ext cx="338138"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0410" name="Text Box 10"/>
          <p:cNvSpPr txBox="1">
            <a:spLocks noChangeArrowheads="1"/>
          </p:cNvSpPr>
          <p:nvPr/>
        </p:nvSpPr>
        <p:spPr bwMode="auto">
          <a:xfrm>
            <a:off x="3159126" y="4562476"/>
            <a:ext cx="339725" cy="398463"/>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0411" name="Text Box 11"/>
          <p:cNvSpPr txBox="1">
            <a:spLocks noChangeArrowheads="1"/>
          </p:cNvSpPr>
          <p:nvPr/>
        </p:nvSpPr>
        <p:spPr bwMode="auto">
          <a:xfrm>
            <a:off x="8542338" y="2319338"/>
            <a:ext cx="412750"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0412" name="Text Box 12"/>
          <p:cNvSpPr txBox="1">
            <a:spLocks noChangeArrowheads="1"/>
          </p:cNvSpPr>
          <p:nvPr/>
        </p:nvSpPr>
        <p:spPr bwMode="auto">
          <a:xfrm>
            <a:off x="3159125" y="3130551"/>
            <a:ext cx="412750" cy="396875"/>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Tree>
    <p:extLst>
      <p:ext uri="{BB962C8B-B14F-4D97-AF65-F5344CB8AC3E}">
        <p14:creationId xmlns:p14="http://schemas.microsoft.com/office/powerpoint/2010/main" val="1187177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r>
              <a:rPr lang="fr-FR" sz="3200"/>
              <a:t>Sélection des critères de segmentations</a:t>
            </a:r>
          </a:p>
        </p:txBody>
      </p:sp>
      <p:sp>
        <p:nvSpPr>
          <p:cNvPr id="231427" name="Text Box 3"/>
          <p:cNvSpPr txBox="1">
            <a:spLocks noChangeArrowheads="1"/>
          </p:cNvSpPr>
          <p:nvPr/>
        </p:nvSpPr>
        <p:spPr bwMode="auto">
          <a:xfrm>
            <a:off x="1524001" y="3779838"/>
            <a:ext cx="2093913" cy="398462"/>
          </a:xfrm>
          <a:prstGeom prst="rect">
            <a:avLst/>
          </a:prstGeom>
          <a:solidFill>
            <a:srgbClr val="FFFFFF"/>
          </a:solidFill>
          <a:ln w="9525">
            <a:noFill/>
            <a:miter lim="800000"/>
            <a:headEnd/>
            <a:tailEnd/>
          </a:ln>
        </p:spPr>
        <p:txBody>
          <a:bodyPr/>
          <a:lstStyle/>
          <a:p>
            <a:pPr algn="ctr" eaLnBrk="0" hangingPunct="0"/>
            <a:r>
              <a:rPr lang="fr-FR" sz="2200" b="1" dirty="0">
                <a:solidFill>
                  <a:schemeClr val="accent2">
                    <a:lumMod val="50000"/>
                  </a:schemeClr>
                </a:solidFill>
              </a:rPr>
              <a:t>La mesurabilité</a:t>
            </a:r>
            <a:endParaRPr lang="fr-FR" sz="1000" b="1" dirty="0">
              <a:solidFill>
                <a:schemeClr val="accent2">
                  <a:lumMod val="50000"/>
                </a:schemeClr>
              </a:solidFill>
              <a:latin typeface="Times New Roman" pitchFamily="18" charset="0"/>
            </a:endParaRPr>
          </a:p>
        </p:txBody>
      </p:sp>
      <p:sp>
        <p:nvSpPr>
          <p:cNvPr id="231428" name="Text Box 4"/>
          <p:cNvSpPr txBox="1">
            <a:spLocks noChangeArrowheads="1"/>
          </p:cNvSpPr>
          <p:nvPr/>
        </p:nvSpPr>
        <p:spPr bwMode="auto">
          <a:xfrm>
            <a:off x="6348413" y="1930401"/>
            <a:ext cx="1962150" cy="396875"/>
          </a:xfrm>
          <a:prstGeom prst="rect">
            <a:avLst/>
          </a:prstGeom>
          <a:solidFill>
            <a:srgbClr val="FFFFFF"/>
          </a:solidFill>
          <a:ln w="9525">
            <a:noFill/>
            <a:miter lim="800000"/>
            <a:headEnd/>
            <a:tailEnd/>
          </a:ln>
        </p:spPr>
        <p:txBody>
          <a:bodyPr/>
          <a:lstStyle/>
          <a:p>
            <a:pPr algn="ctr" eaLnBrk="0" hangingPunct="0"/>
            <a:r>
              <a:rPr lang="fr-FR" sz="2200" b="1">
                <a:solidFill>
                  <a:schemeClr val="accent2">
                    <a:lumMod val="50000"/>
                  </a:schemeClr>
                </a:solidFill>
              </a:rPr>
              <a:t>La pertinence</a:t>
            </a:r>
            <a:endParaRPr lang="fr-FR" sz="1000" b="1">
              <a:solidFill>
                <a:schemeClr val="accent2">
                  <a:lumMod val="50000"/>
                </a:schemeClr>
              </a:solidFill>
              <a:latin typeface="Times New Roman" pitchFamily="18" charset="0"/>
            </a:endParaRPr>
          </a:p>
        </p:txBody>
      </p:sp>
      <p:sp>
        <p:nvSpPr>
          <p:cNvPr id="231429" name="Text Box 5"/>
          <p:cNvSpPr txBox="1">
            <a:spLocks noChangeArrowheads="1"/>
          </p:cNvSpPr>
          <p:nvPr/>
        </p:nvSpPr>
        <p:spPr bwMode="auto">
          <a:xfrm>
            <a:off x="3913189" y="2846388"/>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Age, sexe, CSP</a:t>
            </a:r>
          </a:p>
        </p:txBody>
      </p:sp>
      <p:sp>
        <p:nvSpPr>
          <p:cNvPr id="231430" name="Text Box 6"/>
          <p:cNvSpPr txBox="1">
            <a:spLocks noChangeArrowheads="1"/>
          </p:cNvSpPr>
          <p:nvPr/>
        </p:nvSpPr>
        <p:spPr bwMode="auto">
          <a:xfrm>
            <a:off x="7177089" y="2819400"/>
            <a:ext cx="3259137" cy="1301750"/>
          </a:xfrm>
          <a:prstGeom prst="rect">
            <a:avLst/>
          </a:prstGeom>
          <a:solidFill>
            <a:srgbClr val="FFFFFF"/>
          </a:solidFill>
          <a:ln w="12700">
            <a:solidFill>
              <a:srgbClr val="000000"/>
            </a:solidFill>
            <a:miter lim="800000"/>
            <a:headEnd/>
            <a:tailEnd/>
          </a:ln>
        </p:spPr>
        <p:txBody>
          <a:bodyPr/>
          <a:lstStyle/>
          <a:p>
            <a:pPr algn="ctr" eaLnBrk="0" hangingPunct="0"/>
            <a:endParaRPr lang="fr-FR" sz="1000" b="1">
              <a:solidFill>
                <a:schemeClr val="accent2">
                  <a:lumMod val="50000"/>
                </a:schemeClr>
              </a:solidFill>
              <a:latin typeface="Times New Roman" pitchFamily="18" charset="0"/>
            </a:endParaRPr>
          </a:p>
        </p:txBody>
      </p:sp>
      <p:sp>
        <p:nvSpPr>
          <p:cNvPr id="231431" name="Text Box 7"/>
          <p:cNvSpPr txBox="1">
            <a:spLocks noChangeArrowheads="1"/>
          </p:cNvSpPr>
          <p:nvPr/>
        </p:nvSpPr>
        <p:spPr bwMode="auto">
          <a:xfrm>
            <a:off x="3917950" y="4095750"/>
            <a:ext cx="3259138" cy="1238250"/>
          </a:xfrm>
          <a:prstGeom prst="rect">
            <a:avLst/>
          </a:prstGeom>
          <a:solidFill>
            <a:srgbClr val="969696"/>
          </a:solidFill>
          <a:ln w="12700">
            <a:solidFill>
              <a:srgbClr val="000000"/>
            </a:solidFill>
            <a:miter lim="800000"/>
            <a:headEnd/>
            <a:tailEnd/>
          </a:ln>
        </p:spPr>
        <p:txBody>
          <a:bodyPr/>
          <a:lstStyle/>
          <a:p>
            <a:pPr eaLnBrk="0" hangingPunct="0"/>
            <a:endParaRPr lang="fr-FR" sz="1000" b="1">
              <a:solidFill>
                <a:schemeClr val="accent2">
                  <a:lumMod val="50000"/>
                </a:schemeClr>
              </a:solidFill>
              <a:latin typeface="Times New Roman" pitchFamily="18" charset="0"/>
            </a:endParaRPr>
          </a:p>
        </p:txBody>
      </p:sp>
      <p:sp>
        <p:nvSpPr>
          <p:cNvPr id="231432" name="Text Box 8"/>
          <p:cNvSpPr txBox="1">
            <a:spLocks noChangeArrowheads="1"/>
          </p:cNvSpPr>
          <p:nvPr/>
        </p:nvSpPr>
        <p:spPr bwMode="auto">
          <a:xfrm>
            <a:off x="7167564" y="4086225"/>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Attitude / produit</a:t>
            </a:r>
          </a:p>
          <a:p>
            <a:pPr algn="ctr" eaLnBrk="0" hangingPunct="0"/>
            <a:r>
              <a:rPr lang="fr-FR" sz="2200" b="1">
                <a:solidFill>
                  <a:schemeClr val="accent2">
                    <a:lumMod val="50000"/>
                  </a:schemeClr>
                </a:solidFill>
              </a:rPr>
              <a:t>Style de vie</a:t>
            </a:r>
          </a:p>
          <a:p>
            <a:pPr algn="ctr" eaLnBrk="0" hangingPunct="0"/>
            <a:r>
              <a:rPr lang="fr-FR" sz="2200" b="1">
                <a:solidFill>
                  <a:schemeClr val="accent2">
                    <a:lumMod val="50000"/>
                  </a:schemeClr>
                </a:solidFill>
              </a:rPr>
              <a:t>Personnalité</a:t>
            </a:r>
          </a:p>
        </p:txBody>
      </p:sp>
      <p:sp>
        <p:nvSpPr>
          <p:cNvPr id="231433" name="Text Box 9"/>
          <p:cNvSpPr txBox="1">
            <a:spLocks noChangeArrowheads="1"/>
          </p:cNvSpPr>
          <p:nvPr/>
        </p:nvSpPr>
        <p:spPr bwMode="auto">
          <a:xfrm>
            <a:off x="5175250" y="2319338"/>
            <a:ext cx="338138"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1434" name="Text Box 10"/>
          <p:cNvSpPr txBox="1">
            <a:spLocks noChangeArrowheads="1"/>
          </p:cNvSpPr>
          <p:nvPr/>
        </p:nvSpPr>
        <p:spPr bwMode="auto">
          <a:xfrm>
            <a:off x="3159126" y="4562476"/>
            <a:ext cx="339725" cy="398463"/>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1435" name="Text Box 11"/>
          <p:cNvSpPr txBox="1">
            <a:spLocks noChangeArrowheads="1"/>
          </p:cNvSpPr>
          <p:nvPr/>
        </p:nvSpPr>
        <p:spPr bwMode="auto">
          <a:xfrm>
            <a:off x="8542338" y="2319338"/>
            <a:ext cx="412750"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1436" name="Text Box 12"/>
          <p:cNvSpPr txBox="1">
            <a:spLocks noChangeArrowheads="1"/>
          </p:cNvSpPr>
          <p:nvPr/>
        </p:nvSpPr>
        <p:spPr bwMode="auto">
          <a:xfrm>
            <a:off x="3159125" y="3130551"/>
            <a:ext cx="412750" cy="396875"/>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Tree>
    <p:extLst>
      <p:ext uri="{BB962C8B-B14F-4D97-AF65-F5344CB8AC3E}">
        <p14:creationId xmlns:p14="http://schemas.microsoft.com/office/powerpoint/2010/main" val="731967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r>
              <a:rPr lang="fr-FR" sz="3200"/>
              <a:t>Sélection des critères de segmentations</a:t>
            </a:r>
          </a:p>
        </p:txBody>
      </p:sp>
      <p:sp>
        <p:nvSpPr>
          <p:cNvPr id="232451" name="Text Box 3"/>
          <p:cNvSpPr txBox="1">
            <a:spLocks noChangeArrowheads="1"/>
          </p:cNvSpPr>
          <p:nvPr/>
        </p:nvSpPr>
        <p:spPr bwMode="auto">
          <a:xfrm>
            <a:off x="1524001" y="3779838"/>
            <a:ext cx="2093913" cy="398462"/>
          </a:xfrm>
          <a:prstGeom prst="rect">
            <a:avLst/>
          </a:prstGeom>
          <a:solidFill>
            <a:srgbClr val="FFFFFF"/>
          </a:solidFill>
          <a:ln w="9525">
            <a:noFill/>
            <a:miter lim="800000"/>
            <a:headEnd/>
            <a:tailEnd/>
          </a:ln>
        </p:spPr>
        <p:txBody>
          <a:bodyPr/>
          <a:lstStyle/>
          <a:p>
            <a:pPr algn="ctr" eaLnBrk="0" hangingPunct="0"/>
            <a:r>
              <a:rPr lang="fr-FR" sz="2200" b="1" dirty="0">
                <a:solidFill>
                  <a:schemeClr val="accent2">
                    <a:lumMod val="50000"/>
                  </a:schemeClr>
                </a:solidFill>
              </a:rPr>
              <a:t>La mesurabilité</a:t>
            </a:r>
            <a:endParaRPr lang="fr-FR" sz="1000" b="1" dirty="0">
              <a:solidFill>
                <a:schemeClr val="accent2">
                  <a:lumMod val="50000"/>
                </a:schemeClr>
              </a:solidFill>
              <a:latin typeface="Times New Roman" pitchFamily="18" charset="0"/>
            </a:endParaRPr>
          </a:p>
        </p:txBody>
      </p:sp>
      <p:sp>
        <p:nvSpPr>
          <p:cNvPr id="232452" name="Text Box 4"/>
          <p:cNvSpPr txBox="1">
            <a:spLocks noChangeArrowheads="1"/>
          </p:cNvSpPr>
          <p:nvPr/>
        </p:nvSpPr>
        <p:spPr bwMode="auto">
          <a:xfrm>
            <a:off x="6348413" y="1930401"/>
            <a:ext cx="1962150" cy="396875"/>
          </a:xfrm>
          <a:prstGeom prst="rect">
            <a:avLst/>
          </a:prstGeom>
          <a:solidFill>
            <a:srgbClr val="FFFFFF"/>
          </a:solidFill>
          <a:ln w="9525">
            <a:noFill/>
            <a:miter lim="800000"/>
            <a:headEnd/>
            <a:tailEnd/>
          </a:ln>
        </p:spPr>
        <p:txBody>
          <a:bodyPr/>
          <a:lstStyle/>
          <a:p>
            <a:pPr algn="ctr" eaLnBrk="0" hangingPunct="0"/>
            <a:r>
              <a:rPr lang="fr-FR" sz="2200" b="1">
                <a:solidFill>
                  <a:schemeClr val="accent2">
                    <a:lumMod val="50000"/>
                  </a:schemeClr>
                </a:solidFill>
              </a:rPr>
              <a:t>La pertinence</a:t>
            </a:r>
            <a:endParaRPr lang="fr-FR" sz="1000" b="1">
              <a:solidFill>
                <a:schemeClr val="accent2">
                  <a:lumMod val="50000"/>
                </a:schemeClr>
              </a:solidFill>
              <a:latin typeface="Times New Roman" pitchFamily="18" charset="0"/>
            </a:endParaRPr>
          </a:p>
        </p:txBody>
      </p:sp>
      <p:sp>
        <p:nvSpPr>
          <p:cNvPr id="232453" name="Text Box 5"/>
          <p:cNvSpPr txBox="1">
            <a:spLocks noChangeArrowheads="1"/>
          </p:cNvSpPr>
          <p:nvPr/>
        </p:nvSpPr>
        <p:spPr bwMode="auto">
          <a:xfrm>
            <a:off x="3913189" y="2846388"/>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Age, sexe, CSP</a:t>
            </a:r>
          </a:p>
        </p:txBody>
      </p:sp>
      <p:sp>
        <p:nvSpPr>
          <p:cNvPr id="232454" name="Text Box 6"/>
          <p:cNvSpPr txBox="1">
            <a:spLocks noChangeArrowheads="1"/>
          </p:cNvSpPr>
          <p:nvPr/>
        </p:nvSpPr>
        <p:spPr bwMode="auto">
          <a:xfrm>
            <a:off x="7177089" y="2819400"/>
            <a:ext cx="3259137" cy="13017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Géotype</a:t>
            </a:r>
          </a:p>
          <a:p>
            <a:pPr algn="ctr" eaLnBrk="0" hangingPunct="0"/>
            <a:r>
              <a:rPr lang="fr-FR" sz="2200" b="1">
                <a:solidFill>
                  <a:schemeClr val="accent2">
                    <a:lumMod val="50000"/>
                  </a:schemeClr>
                </a:solidFill>
              </a:rPr>
              <a:t>Comportements</a:t>
            </a:r>
          </a:p>
          <a:p>
            <a:pPr algn="ctr" eaLnBrk="0" hangingPunct="0"/>
            <a:r>
              <a:rPr lang="fr-FR" sz="2200" b="1">
                <a:solidFill>
                  <a:schemeClr val="accent2">
                    <a:lumMod val="50000"/>
                  </a:schemeClr>
                </a:solidFill>
              </a:rPr>
              <a:t>Avantages recherchés</a:t>
            </a:r>
            <a:endParaRPr lang="fr-FR" sz="1000" b="1">
              <a:solidFill>
                <a:schemeClr val="accent2">
                  <a:lumMod val="50000"/>
                </a:schemeClr>
              </a:solidFill>
              <a:latin typeface="Times New Roman" pitchFamily="18" charset="0"/>
            </a:endParaRPr>
          </a:p>
        </p:txBody>
      </p:sp>
      <p:sp>
        <p:nvSpPr>
          <p:cNvPr id="232455" name="Text Box 7"/>
          <p:cNvSpPr txBox="1">
            <a:spLocks noChangeArrowheads="1"/>
          </p:cNvSpPr>
          <p:nvPr/>
        </p:nvSpPr>
        <p:spPr bwMode="auto">
          <a:xfrm>
            <a:off x="3917950" y="4095750"/>
            <a:ext cx="3259138" cy="1238250"/>
          </a:xfrm>
          <a:prstGeom prst="rect">
            <a:avLst/>
          </a:prstGeom>
          <a:solidFill>
            <a:srgbClr val="969696"/>
          </a:solidFill>
          <a:ln w="12700">
            <a:solidFill>
              <a:srgbClr val="000000"/>
            </a:solidFill>
            <a:miter lim="800000"/>
            <a:headEnd/>
            <a:tailEnd/>
          </a:ln>
        </p:spPr>
        <p:txBody>
          <a:bodyPr/>
          <a:lstStyle/>
          <a:p>
            <a:pPr eaLnBrk="0" hangingPunct="0"/>
            <a:endParaRPr lang="fr-FR" sz="1000" b="1">
              <a:solidFill>
                <a:schemeClr val="accent2">
                  <a:lumMod val="50000"/>
                </a:schemeClr>
              </a:solidFill>
              <a:latin typeface="Times New Roman" pitchFamily="18" charset="0"/>
            </a:endParaRPr>
          </a:p>
        </p:txBody>
      </p:sp>
      <p:sp>
        <p:nvSpPr>
          <p:cNvPr id="232456" name="Text Box 8"/>
          <p:cNvSpPr txBox="1">
            <a:spLocks noChangeArrowheads="1"/>
          </p:cNvSpPr>
          <p:nvPr/>
        </p:nvSpPr>
        <p:spPr bwMode="auto">
          <a:xfrm>
            <a:off x="7167564" y="4086225"/>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Attitude / produit</a:t>
            </a:r>
          </a:p>
          <a:p>
            <a:pPr algn="ctr" eaLnBrk="0" hangingPunct="0"/>
            <a:r>
              <a:rPr lang="fr-FR" sz="2200" b="1">
                <a:solidFill>
                  <a:schemeClr val="accent2">
                    <a:lumMod val="50000"/>
                  </a:schemeClr>
                </a:solidFill>
              </a:rPr>
              <a:t>Style de vie</a:t>
            </a:r>
          </a:p>
          <a:p>
            <a:pPr algn="ctr" eaLnBrk="0" hangingPunct="0"/>
            <a:r>
              <a:rPr lang="fr-FR" sz="2200" b="1">
                <a:solidFill>
                  <a:schemeClr val="accent2">
                    <a:lumMod val="50000"/>
                  </a:schemeClr>
                </a:solidFill>
              </a:rPr>
              <a:t>Personnalité</a:t>
            </a:r>
          </a:p>
        </p:txBody>
      </p:sp>
      <p:sp>
        <p:nvSpPr>
          <p:cNvPr id="232457" name="Text Box 9"/>
          <p:cNvSpPr txBox="1">
            <a:spLocks noChangeArrowheads="1"/>
          </p:cNvSpPr>
          <p:nvPr/>
        </p:nvSpPr>
        <p:spPr bwMode="auto">
          <a:xfrm>
            <a:off x="5175250" y="2319338"/>
            <a:ext cx="338138"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2458" name="Text Box 10"/>
          <p:cNvSpPr txBox="1">
            <a:spLocks noChangeArrowheads="1"/>
          </p:cNvSpPr>
          <p:nvPr/>
        </p:nvSpPr>
        <p:spPr bwMode="auto">
          <a:xfrm>
            <a:off x="3159126" y="4562476"/>
            <a:ext cx="339725" cy="398463"/>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2459" name="Text Box 11"/>
          <p:cNvSpPr txBox="1">
            <a:spLocks noChangeArrowheads="1"/>
          </p:cNvSpPr>
          <p:nvPr/>
        </p:nvSpPr>
        <p:spPr bwMode="auto">
          <a:xfrm>
            <a:off x="8542338" y="2319338"/>
            <a:ext cx="412750"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2460" name="Text Box 12"/>
          <p:cNvSpPr txBox="1">
            <a:spLocks noChangeArrowheads="1"/>
          </p:cNvSpPr>
          <p:nvPr/>
        </p:nvSpPr>
        <p:spPr bwMode="auto">
          <a:xfrm>
            <a:off x="3159125" y="3130551"/>
            <a:ext cx="412750" cy="396875"/>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Tree>
    <p:extLst>
      <p:ext uri="{BB962C8B-B14F-4D97-AF65-F5344CB8AC3E}">
        <p14:creationId xmlns:p14="http://schemas.microsoft.com/office/powerpoint/2010/main" val="62695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r>
              <a:rPr lang="fr-FR" sz="3200"/>
              <a:t>Sélection des critères de segmentations</a:t>
            </a:r>
          </a:p>
        </p:txBody>
      </p:sp>
      <p:sp>
        <p:nvSpPr>
          <p:cNvPr id="233475" name="Text Box 3"/>
          <p:cNvSpPr txBox="1">
            <a:spLocks noChangeArrowheads="1"/>
          </p:cNvSpPr>
          <p:nvPr/>
        </p:nvSpPr>
        <p:spPr bwMode="auto">
          <a:xfrm>
            <a:off x="1524001" y="3779838"/>
            <a:ext cx="2093913" cy="398462"/>
          </a:xfrm>
          <a:prstGeom prst="rect">
            <a:avLst/>
          </a:prstGeom>
          <a:solidFill>
            <a:srgbClr val="FFFFFF"/>
          </a:solidFill>
          <a:ln w="9525">
            <a:noFill/>
            <a:miter lim="800000"/>
            <a:headEnd/>
            <a:tailEnd/>
          </a:ln>
        </p:spPr>
        <p:txBody>
          <a:bodyPr/>
          <a:lstStyle/>
          <a:p>
            <a:pPr algn="ctr" eaLnBrk="0" hangingPunct="0"/>
            <a:r>
              <a:rPr lang="fr-FR" sz="2200" b="1" dirty="0">
                <a:solidFill>
                  <a:schemeClr val="accent2">
                    <a:lumMod val="50000"/>
                  </a:schemeClr>
                </a:solidFill>
              </a:rPr>
              <a:t>La mesurabilité</a:t>
            </a:r>
            <a:endParaRPr lang="fr-FR" sz="1000" b="1" dirty="0">
              <a:solidFill>
                <a:schemeClr val="accent2">
                  <a:lumMod val="50000"/>
                </a:schemeClr>
              </a:solidFill>
              <a:latin typeface="Times New Roman" pitchFamily="18" charset="0"/>
            </a:endParaRPr>
          </a:p>
        </p:txBody>
      </p:sp>
      <p:sp>
        <p:nvSpPr>
          <p:cNvPr id="233476" name="Text Box 4"/>
          <p:cNvSpPr txBox="1">
            <a:spLocks noChangeArrowheads="1"/>
          </p:cNvSpPr>
          <p:nvPr/>
        </p:nvSpPr>
        <p:spPr bwMode="auto">
          <a:xfrm>
            <a:off x="6348413" y="1930401"/>
            <a:ext cx="1962150" cy="396875"/>
          </a:xfrm>
          <a:prstGeom prst="rect">
            <a:avLst/>
          </a:prstGeom>
          <a:solidFill>
            <a:srgbClr val="FFFFFF"/>
          </a:solidFill>
          <a:ln w="9525">
            <a:noFill/>
            <a:miter lim="800000"/>
            <a:headEnd/>
            <a:tailEnd/>
          </a:ln>
        </p:spPr>
        <p:txBody>
          <a:bodyPr/>
          <a:lstStyle/>
          <a:p>
            <a:pPr algn="ctr" eaLnBrk="0" hangingPunct="0"/>
            <a:r>
              <a:rPr lang="fr-FR" sz="2200" b="1">
                <a:solidFill>
                  <a:schemeClr val="accent2">
                    <a:lumMod val="50000"/>
                  </a:schemeClr>
                </a:solidFill>
              </a:rPr>
              <a:t>La pertinence</a:t>
            </a:r>
            <a:endParaRPr lang="fr-FR" sz="1000" b="1">
              <a:solidFill>
                <a:schemeClr val="accent2">
                  <a:lumMod val="50000"/>
                </a:schemeClr>
              </a:solidFill>
              <a:latin typeface="Times New Roman" pitchFamily="18" charset="0"/>
            </a:endParaRPr>
          </a:p>
        </p:txBody>
      </p:sp>
      <p:sp>
        <p:nvSpPr>
          <p:cNvPr id="233477" name="Text Box 5"/>
          <p:cNvSpPr txBox="1">
            <a:spLocks noChangeArrowheads="1"/>
          </p:cNvSpPr>
          <p:nvPr/>
        </p:nvSpPr>
        <p:spPr bwMode="auto">
          <a:xfrm>
            <a:off x="3913189" y="2846388"/>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Age, sexe, CSP</a:t>
            </a:r>
          </a:p>
        </p:txBody>
      </p:sp>
      <p:sp>
        <p:nvSpPr>
          <p:cNvPr id="233478" name="Text Box 6"/>
          <p:cNvSpPr txBox="1">
            <a:spLocks noChangeArrowheads="1"/>
          </p:cNvSpPr>
          <p:nvPr/>
        </p:nvSpPr>
        <p:spPr bwMode="auto">
          <a:xfrm>
            <a:off x="7177089" y="2819400"/>
            <a:ext cx="3259137" cy="13017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Géotype</a:t>
            </a:r>
          </a:p>
          <a:p>
            <a:pPr algn="ctr" eaLnBrk="0" hangingPunct="0"/>
            <a:r>
              <a:rPr lang="fr-FR" sz="2200" b="1">
                <a:solidFill>
                  <a:schemeClr val="accent2">
                    <a:lumMod val="50000"/>
                  </a:schemeClr>
                </a:solidFill>
              </a:rPr>
              <a:t>Comportements</a:t>
            </a:r>
          </a:p>
          <a:p>
            <a:pPr algn="ctr" eaLnBrk="0" hangingPunct="0"/>
            <a:r>
              <a:rPr lang="fr-FR" sz="2200" b="1">
                <a:solidFill>
                  <a:schemeClr val="accent2">
                    <a:lumMod val="50000"/>
                  </a:schemeClr>
                </a:solidFill>
              </a:rPr>
              <a:t>Avantages recherchés</a:t>
            </a:r>
            <a:endParaRPr lang="fr-FR" sz="1000" b="1">
              <a:solidFill>
                <a:schemeClr val="accent2">
                  <a:lumMod val="50000"/>
                </a:schemeClr>
              </a:solidFill>
              <a:latin typeface="Times New Roman" pitchFamily="18" charset="0"/>
            </a:endParaRPr>
          </a:p>
        </p:txBody>
      </p:sp>
      <p:sp>
        <p:nvSpPr>
          <p:cNvPr id="233479" name="Text Box 7"/>
          <p:cNvSpPr txBox="1">
            <a:spLocks noChangeArrowheads="1"/>
          </p:cNvSpPr>
          <p:nvPr/>
        </p:nvSpPr>
        <p:spPr bwMode="auto">
          <a:xfrm>
            <a:off x="3917950" y="4095750"/>
            <a:ext cx="3259138" cy="1238250"/>
          </a:xfrm>
          <a:prstGeom prst="rect">
            <a:avLst/>
          </a:prstGeom>
          <a:solidFill>
            <a:srgbClr val="969696"/>
          </a:solidFill>
          <a:ln w="12700">
            <a:solidFill>
              <a:srgbClr val="000000"/>
            </a:solidFill>
            <a:miter lim="800000"/>
            <a:headEnd/>
            <a:tailEnd/>
          </a:ln>
        </p:spPr>
        <p:txBody>
          <a:bodyPr/>
          <a:lstStyle/>
          <a:p>
            <a:pPr eaLnBrk="0" hangingPunct="0"/>
            <a:endParaRPr lang="fr-FR" sz="1000" b="1">
              <a:solidFill>
                <a:schemeClr val="accent2">
                  <a:lumMod val="50000"/>
                </a:schemeClr>
              </a:solidFill>
              <a:latin typeface="Times New Roman" pitchFamily="18" charset="0"/>
            </a:endParaRPr>
          </a:p>
        </p:txBody>
      </p:sp>
      <p:sp>
        <p:nvSpPr>
          <p:cNvPr id="233480" name="Text Box 8"/>
          <p:cNvSpPr txBox="1">
            <a:spLocks noChangeArrowheads="1"/>
          </p:cNvSpPr>
          <p:nvPr/>
        </p:nvSpPr>
        <p:spPr bwMode="auto">
          <a:xfrm>
            <a:off x="7167564" y="4086225"/>
            <a:ext cx="3259137" cy="1238250"/>
          </a:xfrm>
          <a:prstGeom prst="rect">
            <a:avLst/>
          </a:prstGeom>
          <a:solidFill>
            <a:srgbClr val="FFFFFF"/>
          </a:solidFill>
          <a:ln w="12700">
            <a:solidFill>
              <a:srgbClr val="000000"/>
            </a:solidFill>
            <a:miter lim="800000"/>
            <a:headEnd/>
            <a:tailEnd/>
          </a:ln>
        </p:spPr>
        <p:txBody>
          <a:bodyPr/>
          <a:lstStyle/>
          <a:p>
            <a:pPr algn="ctr" eaLnBrk="0" hangingPunct="0"/>
            <a:r>
              <a:rPr lang="fr-FR" sz="2200" b="1">
                <a:solidFill>
                  <a:schemeClr val="accent2">
                    <a:lumMod val="50000"/>
                  </a:schemeClr>
                </a:solidFill>
              </a:rPr>
              <a:t>Attitude / produit</a:t>
            </a:r>
          </a:p>
          <a:p>
            <a:pPr algn="ctr" eaLnBrk="0" hangingPunct="0"/>
            <a:r>
              <a:rPr lang="fr-FR" sz="2200" b="1">
                <a:solidFill>
                  <a:schemeClr val="accent2">
                    <a:lumMod val="50000"/>
                  </a:schemeClr>
                </a:solidFill>
              </a:rPr>
              <a:t>Style de vie</a:t>
            </a:r>
          </a:p>
          <a:p>
            <a:pPr algn="ctr" eaLnBrk="0" hangingPunct="0"/>
            <a:r>
              <a:rPr lang="fr-FR" sz="2200" b="1">
                <a:solidFill>
                  <a:schemeClr val="accent2">
                    <a:lumMod val="50000"/>
                  </a:schemeClr>
                </a:solidFill>
              </a:rPr>
              <a:t>Personnalité</a:t>
            </a:r>
          </a:p>
        </p:txBody>
      </p:sp>
      <p:sp>
        <p:nvSpPr>
          <p:cNvPr id="233481" name="Text Box 9"/>
          <p:cNvSpPr txBox="1">
            <a:spLocks noChangeArrowheads="1"/>
          </p:cNvSpPr>
          <p:nvPr/>
        </p:nvSpPr>
        <p:spPr bwMode="auto">
          <a:xfrm>
            <a:off x="5175250" y="2319338"/>
            <a:ext cx="338138"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3482" name="Text Box 10"/>
          <p:cNvSpPr txBox="1">
            <a:spLocks noChangeArrowheads="1"/>
          </p:cNvSpPr>
          <p:nvPr/>
        </p:nvSpPr>
        <p:spPr bwMode="auto">
          <a:xfrm>
            <a:off x="3159126" y="4562476"/>
            <a:ext cx="339725" cy="398463"/>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3483" name="Text Box 11"/>
          <p:cNvSpPr txBox="1">
            <a:spLocks noChangeArrowheads="1"/>
          </p:cNvSpPr>
          <p:nvPr/>
        </p:nvSpPr>
        <p:spPr bwMode="auto">
          <a:xfrm>
            <a:off x="8542338" y="2319338"/>
            <a:ext cx="412750" cy="398462"/>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3484" name="Text Box 12"/>
          <p:cNvSpPr txBox="1">
            <a:spLocks noChangeArrowheads="1"/>
          </p:cNvSpPr>
          <p:nvPr/>
        </p:nvSpPr>
        <p:spPr bwMode="auto">
          <a:xfrm>
            <a:off x="3159125" y="3130551"/>
            <a:ext cx="412750" cy="396875"/>
          </a:xfrm>
          <a:prstGeom prst="rect">
            <a:avLst/>
          </a:prstGeom>
          <a:solidFill>
            <a:srgbClr val="FFFFFF"/>
          </a:solidFill>
          <a:ln w="9525">
            <a:noFill/>
            <a:miter lim="800000"/>
            <a:headEnd/>
            <a:tailEnd/>
          </a:ln>
        </p:spPr>
        <p:txBody>
          <a:bodyPr/>
          <a:lstStyle/>
          <a:p>
            <a:pPr algn="ctr" eaLnBrk="0" hangingPunct="0"/>
            <a:r>
              <a:rPr lang="fr-FR" sz="2800" b="1">
                <a:solidFill>
                  <a:schemeClr val="accent2">
                    <a:lumMod val="50000"/>
                  </a:schemeClr>
                </a:solidFill>
              </a:rPr>
              <a:t>+</a:t>
            </a:r>
            <a:endParaRPr lang="fr-FR" sz="2800" b="1">
              <a:solidFill>
                <a:schemeClr val="accent2">
                  <a:lumMod val="50000"/>
                </a:schemeClr>
              </a:solidFill>
              <a:latin typeface="Times New Roman" pitchFamily="18" charset="0"/>
            </a:endParaRPr>
          </a:p>
        </p:txBody>
      </p:sp>
      <p:sp>
        <p:nvSpPr>
          <p:cNvPr id="233485" name="Text Box 13"/>
          <p:cNvSpPr txBox="1">
            <a:spLocks noChangeArrowheads="1"/>
          </p:cNvSpPr>
          <p:nvPr/>
        </p:nvSpPr>
        <p:spPr bwMode="auto">
          <a:xfrm>
            <a:off x="2955925" y="5832476"/>
            <a:ext cx="7031342" cy="461665"/>
          </a:xfrm>
          <a:prstGeom prst="rect">
            <a:avLst/>
          </a:prstGeom>
          <a:noFill/>
          <a:ln w="9525">
            <a:noFill/>
            <a:miter lim="800000"/>
            <a:headEnd/>
            <a:tailEnd/>
          </a:ln>
        </p:spPr>
        <p:txBody>
          <a:bodyPr wrap="none">
            <a:spAutoFit/>
          </a:bodyPr>
          <a:lstStyle/>
          <a:p>
            <a:pPr eaLnBrk="0" hangingPunct="0"/>
            <a:r>
              <a:rPr lang="fr-FR" sz="2400">
                <a:solidFill>
                  <a:schemeClr val="accent2">
                    <a:lumMod val="50000"/>
                  </a:schemeClr>
                </a:solidFill>
                <a:latin typeface="Times New Roman" pitchFamily="18" charset="0"/>
              </a:rPr>
              <a:t>Une segmentation multi-critères                           profils</a:t>
            </a:r>
          </a:p>
        </p:txBody>
      </p:sp>
      <p:sp>
        <p:nvSpPr>
          <p:cNvPr id="233486" name="AutoShape 14"/>
          <p:cNvSpPr>
            <a:spLocks noChangeArrowheads="1"/>
          </p:cNvSpPr>
          <p:nvPr/>
        </p:nvSpPr>
        <p:spPr bwMode="auto">
          <a:xfrm>
            <a:off x="7239000" y="6019800"/>
            <a:ext cx="1447800" cy="152400"/>
          </a:xfrm>
          <a:custGeom>
            <a:avLst/>
            <a:gdLst>
              <a:gd name="T0" fmla="*/ 1085850 w 21600"/>
              <a:gd name="T1" fmla="*/ 0 h 21600"/>
              <a:gd name="T2" fmla="*/ 0 w 21600"/>
              <a:gd name="T3" fmla="*/ 76200 h 21600"/>
              <a:gd name="T4" fmla="*/ 1085850 w 21600"/>
              <a:gd name="T5" fmla="*/ 152400 h 21600"/>
              <a:gd name="T6" fmla="*/ 1447800 w 21600"/>
              <a:gd name="T7" fmla="*/ 76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solidFill>
                <a:schemeClr val="accent2">
                  <a:lumMod val="50000"/>
                </a:schemeClr>
              </a:solidFill>
            </a:endParaRPr>
          </a:p>
        </p:txBody>
      </p:sp>
    </p:spTree>
    <p:extLst>
      <p:ext uri="{BB962C8B-B14F-4D97-AF65-F5344CB8AC3E}">
        <p14:creationId xmlns:p14="http://schemas.microsoft.com/office/powerpoint/2010/main" val="2135563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r>
              <a:rPr lang="fr-FR" smtClean="0"/>
              <a:t>L ’identification des segments</a:t>
            </a:r>
          </a:p>
        </p:txBody>
      </p:sp>
      <p:grpSp>
        <p:nvGrpSpPr>
          <p:cNvPr id="2" name="Group 3"/>
          <p:cNvGrpSpPr>
            <a:grpSpLocks/>
          </p:cNvGrpSpPr>
          <p:nvPr/>
        </p:nvGrpSpPr>
        <p:grpSpPr bwMode="auto">
          <a:xfrm>
            <a:off x="1524001" y="2081214"/>
            <a:ext cx="3490913" cy="1076325"/>
            <a:chOff x="0" y="1311"/>
            <a:chExt cx="2199" cy="678"/>
          </a:xfrm>
          <a:solidFill>
            <a:schemeClr val="accent1">
              <a:lumMod val="20000"/>
              <a:lumOff val="80000"/>
            </a:schemeClr>
          </a:solidFill>
        </p:grpSpPr>
        <p:sp>
          <p:nvSpPr>
            <p:cNvPr id="234512" name="Oval 4"/>
            <p:cNvSpPr>
              <a:spLocks noChangeArrowheads="1"/>
            </p:cNvSpPr>
            <p:nvPr/>
          </p:nvSpPr>
          <p:spPr bwMode="auto">
            <a:xfrm>
              <a:off x="0" y="1311"/>
              <a:ext cx="2199" cy="678"/>
            </a:xfrm>
            <a:prstGeom prst="ellipse">
              <a:avLst/>
            </a:prstGeom>
            <a:grpFill/>
            <a:ln w="19050">
              <a:solidFill>
                <a:srgbClr val="000000"/>
              </a:solidFill>
              <a:round/>
              <a:headEnd/>
              <a:tailEnd/>
            </a:ln>
          </p:spPr>
          <p:txBody>
            <a:bodyPr/>
            <a:lstStyle/>
            <a:p>
              <a:endParaRPr lang="fr-FR"/>
            </a:p>
          </p:txBody>
        </p:sp>
        <p:sp>
          <p:nvSpPr>
            <p:cNvPr id="234513" name="Text Box 5"/>
            <p:cNvSpPr txBox="1">
              <a:spLocks noChangeArrowheads="1"/>
            </p:cNvSpPr>
            <p:nvPr/>
          </p:nvSpPr>
          <p:spPr bwMode="auto">
            <a:xfrm>
              <a:off x="164" y="1482"/>
              <a:ext cx="1718" cy="334"/>
            </a:xfrm>
            <a:prstGeom prst="rect">
              <a:avLst/>
            </a:prstGeom>
            <a:grpFill/>
            <a:ln w="19050">
              <a:noFill/>
              <a:miter lim="800000"/>
              <a:headEnd/>
              <a:tailEnd/>
            </a:ln>
          </p:spPr>
          <p:txBody>
            <a:bodyPr/>
            <a:lstStyle/>
            <a:p>
              <a:pPr algn="ctr" eaLnBrk="0" hangingPunct="0"/>
              <a:r>
                <a:rPr lang="fr-FR" sz="2600" dirty="0"/>
                <a:t>Consommateurs</a:t>
              </a:r>
            </a:p>
            <a:p>
              <a:pPr algn="ctr" eaLnBrk="0" hangingPunct="0"/>
              <a:endParaRPr lang="fr-FR" sz="1000" dirty="0">
                <a:latin typeface="Times New Roman" pitchFamily="18" charset="0"/>
              </a:endParaRPr>
            </a:p>
          </p:txBody>
        </p:sp>
      </p:grpSp>
      <p:grpSp>
        <p:nvGrpSpPr>
          <p:cNvPr id="3" name="Group 6"/>
          <p:cNvGrpSpPr>
            <a:grpSpLocks/>
          </p:cNvGrpSpPr>
          <p:nvPr/>
        </p:nvGrpSpPr>
        <p:grpSpPr bwMode="auto">
          <a:xfrm>
            <a:off x="5594350" y="2055814"/>
            <a:ext cx="2330450" cy="1076325"/>
            <a:chOff x="2564" y="1295"/>
            <a:chExt cx="1468" cy="678"/>
          </a:xfrm>
          <a:solidFill>
            <a:schemeClr val="accent2">
              <a:lumMod val="20000"/>
              <a:lumOff val="80000"/>
            </a:schemeClr>
          </a:solidFill>
        </p:grpSpPr>
        <p:sp>
          <p:nvSpPr>
            <p:cNvPr id="234510" name="Oval 7"/>
            <p:cNvSpPr>
              <a:spLocks noChangeArrowheads="1"/>
            </p:cNvSpPr>
            <p:nvPr/>
          </p:nvSpPr>
          <p:spPr bwMode="auto">
            <a:xfrm>
              <a:off x="2564" y="1295"/>
              <a:ext cx="1468" cy="678"/>
            </a:xfrm>
            <a:prstGeom prst="ellipse">
              <a:avLst/>
            </a:prstGeom>
            <a:grpFill/>
            <a:ln w="19050">
              <a:solidFill>
                <a:srgbClr val="000000"/>
              </a:solidFill>
              <a:round/>
              <a:headEnd/>
              <a:tailEnd/>
            </a:ln>
          </p:spPr>
          <p:txBody>
            <a:bodyPr/>
            <a:lstStyle/>
            <a:p>
              <a:endParaRPr lang="fr-FR"/>
            </a:p>
          </p:txBody>
        </p:sp>
        <p:sp>
          <p:nvSpPr>
            <p:cNvPr id="234511" name="Text Box 8"/>
            <p:cNvSpPr txBox="1">
              <a:spLocks noChangeArrowheads="1"/>
            </p:cNvSpPr>
            <p:nvPr/>
          </p:nvSpPr>
          <p:spPr bwMode="auto">
            <a:xfrm>
              <a:off x="2610" y="1482"/>
              <a:ext cx="1337" cy="334"/>
            </a:xfrm>
            <a:prstGeom prst="rect">
              <a:avLst/>
            </a:prstGeom>
            <a:grpFill/>
            <a:ln w="19050">
              <a:noFill/>
              <a:miter lim="800000"/>
              <a:headEnd/>
              <a:tailEnd/>
            </a:ln>
          </p:spPr>
          <p:txBody>
            <a:bodyPr/>
            <a:lstStyle/>
            <a:p>
              <a:pPr algn="ctr" eaLnBrk="0" hangingPunct="0"/>
              <a:r>
                <a:rPr lang="fr-FR" sz="2600"/>
                <a:t>Segments</a:t>
              </a:r>
              <a:endParaRPr lang="fr-FR" sz="2600">
                <a:latin typeface="Times New Roman" pitchFamily="18" charset="0"/>
              </a:endParaRPr>
            </a:p>
          </p:txBody>
        </p:sp>
      </p:grpSp>
      <p:grpSp>
        <p:nvGrpSpPr>
          <p:cNvPr id="4" name="Group 9"/>
          <p:cNvGrpSpPr>
            <a:grpSpLocks/>
          </p:cNvGrpSpPr>
          <p:nvPr/>
        </p:nvGrpSpPr>
        <p:grpSpPr bwMode="auto">
          <a:xfrm>
            <a:off x="8534400" y="2070101"/>
            <a:ext cx="2133600" cy="1076325"/>
            <a:chOff x="4416" y="1304"/>
            <a:chExt cx="1344" cy="678"/>
          </a:xfrm>
          <a:solidFill>
            <a:schemeClr val="accent5">
              <a:lumMod val="20000"/>
              <a:lumOff val="80000"/>
            </a:schemeClr>
          </a:solidFill>
        </p:grpSpPr>
        <p:sp>
          <p:nvSpPr>
            <p:cNvPr id="234508" name="Oval 10"/>
            <p:cNvSpPr>
              <a:spLocks noChangeArrowheads="1"/>
            </p:cNvSpPr>
            <p:nvPr/>
          </p:nvSpPr>
          <p:spPr bwMode="auto">
            <a:xfrm>
              <a:off x="4416" y="1304"/>
              <a:ext cx="1344" cy="678"/>
            </a:xfrm>
            <a:prstGeom prst="ellipse">
              <a:avLst/>
            </a:prstGeom>
            <a:grpFill/>
            <a:ln w="19050">
              <a:solidFill>
                <a:srgbClr val="000000"/>
              </a:solidFill>
              <a:round/>
              <a:headEnd/>
              <a:tailEnd/>
            </a:ln>
          </p:spPr>
          <p:txBody>
            <a:bodyPr/>
            <a:lstStyle/>
            <a:p>
              <a:endParaRPr lang="fr-FR"/>
            </a:p>
          </p:txBody>
        </p:sp>
        <p:sp>
          <p:nvSpPr>
            <p:cNvPr id="234509" name="Text Box 11"/>
            <p:cNvSpPr txBox="1">
              <a:spLocks noChangeArrowheads="1"/>
            </p:cNvSpPr>
            <p:nvPr/>
          </p:nvSpPr>
          <p:spPr bwMode="auto">
            <a:xfrm>
              <a:off x="4574" y="1491"/>
              <a:ext cx="1124" cy="334"/>
            </a:xfrm>
            <a:prstGeom prst="rect">
              <a:avLst/>
            </a:prstGeom>
            <a:grpFill/>
            <a:ln w="19050">
              <a:noFill/>
              <a:miter lim="800000"/>
              <a:headEnd/>
              <a:tailEnd/>
            </a:ln>
          </p:spPr>
          <p:txBody>
            <a:bodyPr/>
            <a:lstStyle/>
            <a:p>
              <a:pPr algn="ctr" eaLnBrk="0" hangingPunct="0"/>
              <a:r>
                <a:rPr lang="fr-FR" sz="2600"/>
                <a:t>Cibles</a:t>
              </a:r>
              <a:endParaRPr lang="fr-FR" sz="2600">
                <a:latin typeface="Times New Roman" pitchFamily="18" charset="0"/>
              </a:endParaRPr>
            </a:p>
          </p:txBody>
        </p:sp>
      </p:grpSp>
      <p:sp>
        <p:nvSpPr>
          <p:cNvPr id="213004" name="Text Box 12"/>
          <p:cNvSpPr txBox="1">
            <a:spLocks noChangeArrowheads="1"/>
          </p:cNvSpPr>
          <p:nvPr/>
        </p:nvSpPr>
        <p:spPr bwMode="auto">
          <a:xfrm>
            <a:off x="4537075" y="4862514"/>
            <a:ext cx="1652588" cy="471487"/>
          </a:xfrm>
          <a:prstGeom prst="rect">
            <a:avLst/>
          </a:prstGeom>
          <a:noFill/>
          <a:ln w="19050">
            <a:noFill/>
            <a:miter lim="800000"/>
            <a:headEnd/>
            <a:tailEnd/>
          </a:ln>
        </p:spPr>
        <p:txBody>
          <a:bodyPr/>
          <a:lstStyle/>
          <a:p>
            <a:pPr algn="ctr" eaLnBrk="0" hangingPunct="0"/>
            <a:r>
              <a:rPr lang="fr-FR" sz="2200"/>
              <a:t>= Expliquer</a:t>
            </a:r>
            <a:endParaRPr lang="fr-FR" sz="2200">
              <a:latin typeface="Times New Roman" pitchFamily="18" charset="0"/>
            </a:endParaRPr>
          </a:p>
          <a:p>
            <a:pPr algn="ctr" eaLnBrk="0" hangingPunct="0"/>
            <a:endParaRPr lang="fr-FR" sz="1000">
              <a:latin typeface="Times New Roman" pitchFamily="18" charset="0"/>
            </a:endParaRPr>
          </a:p>
        </p:txBody>
      </p:sp>
      <p:sp>
        <p:nvSpPr>
          <p:cNvPr id="213005" name="Text Box 13"/>
          <p:cNvSpPr txBox="1">
            <a:spLocks noChangeArrowheads="1"/>
          </p:cNvSpPr>
          <p:nvPr/>
        </p:nvSpPr>
        <p:spPr bwMode="auto">
          <a:xfrm>
            <a:off x="7845426" y="4860926"/>
            <a:ext cx="1636713" cy="442913"/>
          </a:xfrm>
          <a:prstGeom prst="rect">
            <a:avLst/>
          </a:prstGeom>
          <a:noFill/>
          <a:ln w="19050">
            <a:noFill/>
            <a:miter lim="800000"/>
            <a:headEnd/>
            <a:tailEnd/>
          </a:ln>
        </p:spPr>
        <p:txBody>
          <a:bodyPr/>
          <a:lstStyle/>
          <a:p>
            <a:pPr algn="ctr" eaLnBrk="0" hangingPunct="0"/>
            <a:r>
              <a:rPr lang="fr-FR" sz="2200"/>
              <a:t>= Décrire</a:t>
            </a:r>
            <a:endParaRPr lang="fr-FR" sz="2600"/>
          </a:p>
          <a:p>
            <a:pPr algn="ctr" eaLnBrk="0" hangingPunct="0"/>
            <a:endParaRPr lang="fr-FR" sz="1000">
              <a:latin typeface="Times New Roman" pitchFamily="18" charset="0"/>
            </a:endParaRPr>
          </a:p>
        </p:txBody>
      </p:sp>
      <p:sp>
        <p:nvSpPr>
          <p:cNvPr id="213006" name="Text Box 14"/>
          <p:cNvSpPr txBox="1">
            <a:spLocks noChangeArrowheads="1"/>
          </p:cNvSpPr>
          <p:nvPr/>
        </p:nvSpPr>
        <p:spPr bwMode="auto">
          <a:xfrm>
            <a:off x="4198938" y="3665539"/>
            <a:ext cx="2284412" cy="752475"/>
          </a:xfrm>
          <a:prstGeom prst="rect">
            <a:avLst/>
          </a:prstGeom>
          <a:noFill/>
          <a:ln w="19050">
            <a:solidFill>
              <a:srgbClr val="808080"/>
            </a:solidFill>
            <a:miter lim="800000"/>
            <a:headEnd/>
            <a:tailEnd/>
          </a:ln>
        </p:spPr>
        <p:txBody>
          <a:bodyPr/>
          <a:lstStyle/>
          <a:p>
            <a:pPr algn="ctr" eaLnBrk="0" hangingPunct="0"/>
            <a:r>
              <a:rPr lang="fr-FR" sz="2200"/>
              <a:t>Critère de segmentation</a:t>
            </a:r>
          </a:p>
          <a:p>
            <a:pPr algn="ctr" eaLnBrk="0" hangingPunct="0"/>
            <a:endParaRPr lang="fr-FR" sz="1000">
              <a:latin typeface="Times New Roman" pitchFamily="18" charset="0"/>
            </a:endParaRPr>
          </a:p>
        </p:txBody>
      </p:sp>
      <p:sp>
        <p:nvSpPr>
          <p:cNvPr id="213007" name="Text Box 15"/>
          <p:cNvSpPr txBox="1">
            <a:spLocks noChangeArrowheads="1"/>
          </p:cNvSpPr>
          <p:nvPr/>
        </p:nvSpPr>
        <p:spPr bwMode="auto">
          <a:xfrm>
            <a:off x="7535863" y="3668714"/>
            <a:ext cx="2286000" cy="752475"/>
          </a:xfrm>
          <a:prstGeom prst="rect">
            <a:avLst/>
          </a:prstGeom>
          <a:noFill/>
          <a:ln w="19050">
            <a:solidFill>
              <a:srgbClr val="808080"/>
            </a:solidFill>
            <a:miter lim="800000"/>
            <a:headEnd/>
            <a:tailEnd/>
          </a:ln>
        </p:spPr>
        <p:txBody>
          <a:bodyPr/>
          <a:lstStyle/>
          <a:p>
            <a:pPr algn="ctr" eaLnBrk="0" hangingPunct="0"/>
            <a:r>
              <a:rPr lang="fr-FR" sz="2200"/>
              <a:t>Critère d’identification</a:t>
            </a:r>
          </a:p>
          <a:p>
            <a:pPr algn="ctr" eaLnBrk="0" hangingPunct="0"/>
            <a:endParaRPr lang="fr-FR" sz="1000"/>
          </a:p>
        </p:txBody>
      </p:sp>
      <p:sp>
        <p:nvSpPr>
          <p:cNvPr id="213008" name="AutoShape 16"/>
          <p:cNvSpPr>
            <a:spLocks noChangeArrowheads="1"/>
          </p:cNvSpPr>
          <p:nvPr/>
        </p:nvSpPr>
        <p:spPr bwMode="auto">
          <a:xfrm>
            <a:off x="5073650" y="2316164"/>
            <a:ext cx="750888" cy="574675"/>
          </a:xfrm>
          <a:prstGeom prst="notchedRightArrow">
            <a:avLst>
              <a:gd name="adj1" fmla="val 50000"/>
              <a:gd name="adj2" fmla="val 32666"/>
            </a:avLst>
          </a:prstGeom>
          <a:solidFill>
            <a:srgbClr val="808080"/>
          </a:solidFill>
          <a:ln w="9525">
            <a:solidFill>
              <a:srgbClr val="000000"/>
            </a:solidFill>
            <a:miter lim="800000"/>
            <a:headEnd/>
            <a:tailEnd/>
          </a:ln>
        </p:spPr>
        <p:txBody>
          <a:bodyPr/>
          <a:lstStyle/>
          <a:p>
            <a:endParaRPr lang="fr-FR"/>
          </a:p>
        </p:txBody>
      </p:sp>
      <p:sp>
        <p:nvSpPr>
          <p:cNvPr id="213009" name="AutoShape 17"/>
          <p:cNvSpPr>
            <a:spLocks noChangeArrowheads="1"/>
          </p:cNvSpPr>
          <p:nvPr/>
        </p:nvSpPr>
        <p:spPr bwMode="auto">
          <a:xfrm>
            <a:off x="7983539" y="2290764"/>
            <a:ext cx="750887" cy="574675"/>
          </a:xfrm>
          <a:prstGeom prst="notchedRightArrow">
            <a:avLst>
              <a:gd name="adj1" fmla="val 50000"/>
              <a:gd name="adj2" fmla="val 32666"/>
            </a:avLst>
          </a:prstGeom>
          <a:solidFill>
            <a:srgbClr val="808080"/>
          </a:solidFill>
          <a:ln w="9525">
            <a:solidFill>
              <a:srgbClr val="000000"/>
            </a:solidFill>
            <a:miter lim="800000"/>
            <a:headEnd/>
            <a:tailEnd/>
          </a:ln>
        </p:spPr>
        <p:txBody>
          <a:bodyPr/>
          <a:lstStyle/>
          <a:p>
            <a:endParaRPr lang="fr-FR"/>
          </a:p>
        </p:txBody>
      </p:sp>
    </p:spTree>
    <p:extLst>
      <p:ext uri="{BB962C8B-B14F-4D97-AF65-F5344CB8AC3E}">
        <p14:creationId xmlns:p14="http://schemas.microsoft.com/office/powerpoint/2010/main" val="190476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3008"/>
                                        </p:tgtEl>
                                        <p:attrNameLst>
                                          <p:attrName>style.visibility</p:attrName>
                                        </p:attrNameLst>
                                      </p:cBhvr>
                                      <p:to>
                                        <p:strVal val="visible"/>
                                      </p:to>
                                    </p:set>
                                    <p:anim calcmode="lin" valueType="num">
                                      <p:cBhvr additive="base">
                                        <p:cTn id="13" dur="500" fill="hold"/>
                                        <p:tgtEl>
                                          <p:spTgt spid="213008"/>
                                        </p:tgtEl>
                                        <p:attrNameLst>
                                          <p:attrName>ppt_x</p:attrName>
                                        </p:attrNameLst>
                                      </p:cBhvr>
                                      <p:tavLst>
                                        <p:tav tm="0">
                                          <p:val>
                                            <p:strVal val="0-#ppt_w/2"/>
                                          </p:val>
                                        </p:tav>
                                        <p:tav tm="100000">
                                          <p:val>
                                            <p:strVal val="#ppt_x"/>
                                          </p:val>
                                        </p:tav>
                                      </p:tavLst>
                                    </p:anim>
                                    <p:anim calcmode="lin" valueType="num">
                                      <p:cBhvr additive="base">
                                        <p:cTn id="14" dur="500" fill="hold"/>
                                        <p:tgtEl>
                                          <p:spTgt spid="21300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3006"/>
                                        </p:tgtEl>
                                        <p:attrNameLst>
                                          <p:attrName>style.visibility</p:attrName>
                                        </p:attrNameLst>
                                      </p:cBhvr>
                                      <p:to>
                                        <p:strVal val="visible"/>
                                      </p:to>
                                    </p:set>
                                    <p:anim calcmode="lin" valueType="num">
                                      <p:cBhvr additive="base">
                                        <p:cTn id="25" dur="500" fill="hold"/>
                                        <p:tgtEl>
                                          <p:spTgt spid="213006"/>
                                        </p:tgtEl>
                                        <p:attrNameLst>
                                          <p:attrName>ppt_x</p:attrName>
                                        </p:attrNameLst>
                                      </p:cBhvr>
                                      <p:tavLst>
                                        <p:tav tm="0">
                                          <p:val>
                                            <p:strVal val="0-#ppt_w/2"/>
                                          </p:val>
                                        </p:tav>
                                        <p:tav tm="100000">
                                          <p:val>
                                            <p:strVal val="#ppt_x"/>
                                          </p:val>
                                        </p:tav>
                                      </p:tavLst>
                                    </p:anim>
                                    <p:anim calcmode="lin" valueType="num">
                                      <p:cBhvr additive="base">
                                        <p:cTn id="26" dur="500" fill="hold"/>
                                        <p:tgtEl>
                                          <p:spTgt spid="21300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3004"/>
                                        </p:tgtEl>
                                        <p:attrNameLst>
                                          <p:attrName>style.visibility</p:attrName>
                                        </p:attrNameLst>
                                      </p:cBhvr>
                                      <p:to>
                                        <p:strVal val="visible"/>
                                      </p:to>
                                    </p:set>
                                    <p:anim calcmode="lin" valueType="num">
                                      <p:cBhvr additive="base">
                                        <p:cTn id="31" dur="500" fill="hold"/>
                                        <p:tgtEl>
                                          <p:spTgt spid="213004"/>
                                        </p:tgtEl>
                                        <p:attrNameLst>
                                          <p:attrName>ppt_x</p:attrName>
                                        </p:attrNameLst>
                                      </p:cBhvr>
                                      <p:tavLst>
                                        <p:tav tm="0">
                                          <p:val>
                                            <p:strVal val="0-#ppt_w/2"/>
                                          </p:val>
                                        </p:tav>
                                        <p:tav tm="100000">
                                          <p:val>
                                            <p:strVal val="#ppt_x"/>
                                          </p:val>
                                        </p:tav>
                                      </p:tavLst>
                                    </p:anim>
                                    <p:anim calcmode="lin" valueType="num">
                                      <p:cBhvr additive="base">
                                        <p:cTn id="32" dur="500" fill="hold"/>
                                        <p:tgtEl>
                                          <p:spTgt spid="21300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3009"/>
                                        </p:tgtEl>
                                        <p:attrNameLst>
                                          <p:attrName>style.visibility</p:attrName>
                                        </p:attrNameLst>
                                      </p:cBhvr>
                                      <p:to>
                                        <p:strVal val="visible"/>
                                      </p:to>
                                    </p:set>
                                    <p:anim calcmode="lin" valueType="num">
                                      <p:cBhvr additive="base">
                                        <p:cTn id="37" dur="500" fill="hold"/>
                                        <p:tgtEl>
                                          <p:spTgt spid="213009"/>
                                        </p:tgtEl>
                                        <p:attrNameLst>
                                          <p:attrName>ppt_x</p:attrName>
                                        </p:attrNameLst>
                                      </p:cBhvr>
                                      <p:tavLst>
                                        <p:tav tm="0">
                                          <p:val>
                                            <p:strVal val="0-#ppt_w/2"/>
                                          </p:val>
                                        </p:tav>
                                        <p:tav tm="100000">
                                          <p:val>
                                            <p:strVal val="#ppt_x"/>
                                          </p:val>
                                        </p:tav>
                                      </p:tavLst>
                                    </p:anim>
                                    <p:anim calcmode="lin" valueType="num">
                                      <p:cBhvr additive="base">
                                        <p:cTn id="38" dur="500" fill="hold"/>
                                        <p:tgtEl>
                                          <p:spTgt spid="21300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13007"/>
                                        </p:tgtEl>
                                        <p:attrNameLst>
                                          <p:attrName>style.visibility</p:attrName>
                                        </p:attrNameLst>
                                      </p:cBhvr>
                                      <p:to>
                                        <p:strVal val="visible"/>
                                      </p:to>
                                    </p:set>
                                    <p:anim calcmode="lin" valueType="num">
                                      <p:cBhvr additive="base">
                                        <p:cTn id="49" dur="500" fill="hold"/>
                                        <p:tgtEl>
                                          <p:spTgt spid="213007"/>
                                        </p:tgtEl>
                                        <p:attrNameLst>
                                          <p:attrName>ppt_x</p:attrName>
                                        </p:attrNameLst>
                                      </p:cBhvr>
                                      <p:tavLst>
                                        <p:tav tm="0">
                                          <p:val>
                                            <p:strVal val="0-#ppt_w/2"/>
                                          </p:val>
                                        </p:tav>
                                        <p:tav tm="100000">
                                          <p:val>
                                            <p:strVal val="#ppt_x"/>
                                          </p:val>
                                        </p:tav>
                                      </p:tavLst>
                                    </p:anim>
                                    <p:anim calcmode="lin" valueType="num">
                                      <p:cBhvr additive="base">
                                        <p:cTn id="50" dur="500" fill="hold"/>
                                        <p:tgtEl>
                                          <p:spTgt spid="21300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13005"/>
                                        </p:tgtEl>
                                        <p:attrNameLst>
                                          <p:attrName>style.visibility</p:attrName>
                                        </p:attrNameLst>
                                      </p:cBhvr>
                                      <p:to>
                                        <p:strVal val="visible"/>
                                      </p:to>
                                    </p:set>
                                    <p:anim calcmode="lin" valueType="num">
                                      <p:cBhvr additive="base">
                                        <p:cTn id="55" dur="500" fill="hold"/>
                                        <p:tgtEl>
                                          <p:spTgt spid="213005"/>
                                        </p:tgtEl>
                                        <p:attrNameLst>
                                          <p:attrName>ppt_x</p:attrName>
                                        </p:attrNameLst>
                                      </p:cBhvr>
                                      <p:tavLst>
                                        <p:tav tm="0">
                                          <p:val>
                                            <p:strVal val="0-#ppt_w/2"/>
                                          </p:val>
                                        </p:tav>
                                        <p:tav tm="100000">
                                          <p:val>
                                            <p:strVal val="#ppt_x"/>
                                          </p:val>
                                        </p:tav>
                                      </p:tavLst>
                                    </p:anim>
                                    <p:anim calcmode="lin" valueType="num">
                                      <p:cBhvr additive="base">
                                        <p:cTn id="56" dur="500" fill="hold"/>
                                        <p:tgtEl>
                                          <p:spTgt spid="213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4" grpId="0" autoUpdateAnimBg="0"/>
      <p:bldP spid="213005" grpId="0" autoUpdateAnimBg="0"/>
      <p:bldP spid="213006" grpId="0" animBg="1" autoUpdateAnimBg="0"/>
      <p:bldP spid="213007" grpId="0" animBg="1" autoUpdateAnimBg="0"/>
      <p:bldP spid="213008" grpId="0" animBg="1"/>
      <p:bldP spid="21300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r>
              <a:rPr lang="fr-FR" sz="3200"/>
              <a:t>Les conditions d ’une segmentation efficace</a:t>
            </a:r>
          </a:p>
        </p:txBody>
      </p:sp>
      <p:sp>
        <p:nvSpPr>
          <p:cNvPr id="214020" name="Text Box 4"/>
          <p:cNvSpPr txBox="1">
            <a:spLocks noChangeArrowheads="1"/>
          </p:cNvSpPr>
          <p:nvPr/>
        </p:nvSpPr>
        <p:spPr bwMode="auto">
          <a:xfrm>
            <a:off x="5861051" y="1993901"/>
            <a:ext cx="1857375" cy="531813"/>
          </a:xfrm>
          <a:prstGeom prst="rect">
            <a:avLst/>
          </a:prstGeom>
          <a:solidFill>
            <a:srgbClr val="FFFFFF"/>
          </a:solidFill>
          <a:ln w="9525">
            <a:noFill/>
            <a:miter lim="800000"/>
            <a:headEnd/>
            <a:tailEnd/>
          </a:ln>
        </p:spPr>
        <p:txBody>
          <a:bodyPr/>
          <a:lstStyle/>
          <a:p>
            <a:pPr algn="ctr" eaLnBrk="0" hangingPunct="0"/>
            <a:r>
              <a:rPr lang="fr-FR" sz="2400">
                <a:solidFill>
                  <a:schemeClr val="accent6">
                    <a:lumMod val="50000"/>
                  </a:schemeClr>
                </a:solidFill>
              </a:rPr>
              <a:t>Mesurable</a:t>
            </a:r>
            <a:endParaRPr lang="fr-FR" sz="2400">
              <a:solidFill>
                <a:schemeClr val="accent6">
                  <a:lumMod val="50000"/>
                </a:schemeClr>
              </a:solidFill>
              <a:latin typeface="Times New Roman" pitchFamily="18" charset="0"/>
            </a:endParaRPr>
          </a:p>
        </p:txBody>
      </p:sp>
      <p:sp>
        <p:nvSpPr>
          <p:cNvPr id="214021" name="AutoShape 5"/>
          <p:cNvSpPr>
            <a:spLocks noChangeArrowheads="1"/>
          </p:cNvSpPr>
          <p:nvPr/>
        </p:nvSpPr>
        <p:spPr bwMode="auto">
          <a:xfrm>
            <a:off x="4827588" y="2514601"/>
            <a:ext cx="3790950" cy="3509963"/>
          </a:xfrm>
          <a:prstGeom prst="star5">
            <a:avLst/>
          </a:prstGeom>
          <a:solidFill>
            <a:schemeClr val="accent2">
              <a:lumMod val="50000"/>
            </a:schemeClr>
          </a:solidFill>
          <a:ln w="19050">
            <a:solidFill>
              <a:schemeClr val="accent2"/>
            </a:solidFill>
            <a:miter lim="800000"/>
            <a:headEnd/>
            <a:tailEnd/>
          </a:ln>
        </p:spPr>
        <p:txBody>
          <a:bodyPr/>
          <a:lstStyle/>
          <a:p>
            <a:pPr>
              <a:defRPr/>
            </a:pPr>
            <a:endParaRPr lang="fr-FR">
              <a:solidFill>
                <a:schemeClr val="accent6">
                  <a:lumMod val="50000"/>
                </a:schemeClr>
              </a:solidFill>
            </a:endParaRPr>
          </a:p>
        </p:txBody>
      </p:sp>
      <p:sp>
        <p:nvSpPr>
          <p:cNvPr id="214022" name="Text Box 6"/>
          <p:cNvSpPr txBox="1">
            <a:spLocks noChangeArrowheads="1"/>
          </p:cNvSpPr>
          <p:nvPr/>
        </p:nvSpPr>
        <p:spPr bwMode="auto">
          <a:xfrm>
            <a:off x="2974976" y="3327401"/>
            <a:ext cx="1857375" cy="530225"/>
          </a:xfrm>
          <a:prstGeom prst="rect">
            <a:avLst/>
          </a:prstGeom>
          <a:solidFill>
            <a:srgbClr val="FFFFFF"/>
          </a:solidFill>
          <a:ln w="9525">
            <a:noFill/>
            <a:miter lim="800000"/>
            <a:headEnd/>
            <a:tailEnd/>
          </a:ln>
        </p:spPr>
        <p:txBody>
          <a:bodyPr/>
          <a:lstStyle/>
          <a:p>
            <a:pPr algn="ctr" eaLnBrk="0" hangingPunct="0"/>
            <a:r>
              <a:rPr lang="fr-FR" sz="2400">
                <a:solidFill>
                  <a:schemeClr val="accent6">
                    <a:lumMod val="50000"/>
                  </a:schemeClr>
                </a:solidFill>
              </a:rPr>
              <a:t>Rentable</a:t>
            </a:r>
            <a:endParaRPr lang="fr-FR" sz="2400">
              <a:solidFill>
                <a:schemeClr val="accent6">
                  <a:lumMod val="50000"/>
                </a:schemeClr>
              </a:solidFill>
              <a:latin typeface="Times New Roman" pitchFamily="18" charset="0"/>
            </a:endParaRPr>
          </a:p>
        </p:txBody>
      </p:sp>
      <p:sp>
        <p:nvSpPr>
          <p:cNvPr id="214023" name="Text Box 7"/>
          <p:cNvSpPr txBox="1">
            <a:spLocks noChangeArrowheads="1"/>
          </p:cNvSpPr>
          <p:nvPr/>
        </p:nvSpPr>
        <p:spPr bwMode="auto">
          <a:xfrm>
            <a:off x="3702051" y="6016626"/>
            <a:ext cx="1857375" cy="531813"/>
          </a:xfrm>
          <a:prstGeom prst="rect">
            <a:avLst/>
          </a:prstGeom>
          <a:solidFill>
            <a:srgbClr val="FFFFFF"/>
          </a:solidFill>
          <a:ln w="9525">
            <a:noFill/>
            <a:miter lim="800000"/>
            <a:headEnd/>
            <a:tailEnd/>
          </a:ln>
        </p:spPr>
        <p:txBody>
          <a:bodyPr/>
          <a:lstStyle/>
          <a:p>
            <a:pPr algn="ctr" eaLnBrk="0" hangingPunct="0"/>
            <a:r>
              <a:rPr lang="fr-FR" sz="2400">
                <a:solidFill>
                  <a:schemeClr val="accent6">
                    <a:lumMod val="50000"/>
                  </a:schemeClr>
                </a:solidFill>
              </a:rPr>
              <a:t>Faisable</a:t>
            </a:r>
            <a:endParaRPr lang="fr-FR" sz="2400">
              <a:solidFill>
                <a:schemeClr val="accent6">
                  <a:lumMod val="50000"/>
                </a:schemeClr>
              </a:solidFill>
              <a:latin typeface="Times New Roman" pitchFamily="18" charset="0"/>
            </a:endParaRPr>
          </a:p>
        </p:txBody>
      </p:sp>
      <p:sp>
        <p:nvSpPr>
          <p:cNvPr id="214024" name="Text Box 8"/>
          <p:cNvSpPr txBox="1">
            <a:spLocks noChangeArrowheads="1"/>
          </p:cNvSpPr>
          <p:nvPr/>
        </p:nvSpPr>
        <p:spPr bwMode="auto">
          <a:xfrm>
            <a:off x="7896226" y="6021389"/>
            <a:ext cx="1857375" cy="530225"/>
          </a:xfrm>
          <a:prstGeom prst="rect">
            <a:avLst/>
          </a:prstGeom>
          <a:solidFill>
            <a:srgbClr val="FFFFFF"/>
          </a:solidFill>
          <a:ln w="9525">
            <a:noFill/>
            <a:miter lim="800000"/>
            <a:headEnd/>
            <a:tailEnd/>
          </a:ln>
        </p:spPr>
        <p:txBody>
          <a:bodyPr/>
          <a:lstStyle/>
          <a:p>
            <a:pPr algn="ctr" eaLnBrk="0" hangingPunct="0"/>
            <a:r>
              <a:rPr lang="fr-FR" sz="2400">
                <a:solidFill>
                  <a:schemeClr val="accent6">
                    <a:lumMod val="50000"/>
                  </a:schemeClr>
                </a:solidFill>
              </a:rPr>
              <a:t>Accessible</a:t>
            </a:r>
            <a:endParaRPr lang="fr-FR" sz="2400">
              <a:solidFill>
                <a:schemeClr val="accent6">
                  <a:lumMod val="50000"/>
                </a:schemeClr>
              </a:solidFill>
              <a:latin typeface="Times New Roman" pitchFamily="18" charset="0"/>
            </a:endParaRPr>
          </a:p>
        </p:txBody>
      </p:sp>
      <p:sp>
        <p:nvSpPr>
          <p:cNvPr id="214025" name="Text Box 9"/>
          <p:cNvSpPr txBox="1">
            <a:spLocks noChangeArrowheads="1"/>
          </p:cNvSpPr>
          <p:nvPr/>
        </p:nvSpPr>
        <p:spPr bwMode="auto">
          <a:xfrm>
            <a:off x="8624889" y="3327401"/>
            <a:ext cx="1857375" cy="531813"/>
          </a:xfrm>
          <a:prstGeom prst="rect">
            <a:avLst/>
          </a:prstGeom>
          <a:solidFill>
            <a:srgbClr val="FFFFFF"/>
          </a:solidFill>
          <a:ln w="9525">
            <a:noFill/>
            <a:miter lim="800000"/>
            <a:headEnd/>
            <a:tailEnd/>
          </a:ln>
        </p:spPr>
        <p:txBody>
          <a:bodyPr/>
          <a:lstStyle/>
          <a:p>
            <a:pPr algn="ctr" eaLnBrk="0" hangingPunct="0"/>
            <a:r>
              <a:rPr lang="fr-FR" sz="2400">
                <a:solidFill>
                  <a:schemeClr val="accent6">
                    <a:lumMod val="50000"/>
                  </a:schemeClr>
                </a:solidFill>
              </a:rPr>
              <a:t>Pertinent</a:t>
            </a:r>
            <a:endParaRPr lang="fr-FR" sz="2400">
              <a:solidFill>
                <a:schemeClr val="accent6">
                  <a:lumMod val="50000"/>
                </a:schemeClr>
              </a:solidFill>
              <a:latin typeface="Times New Roman" pitchFamily="18" charset="0"/>
            </a:endParaRPr>
          </a:p>
        </p:txBody>
      </p:sp>
      <p:pic>
        <p:nvPicPr>
          <p:cNvPr id="10242" name="Picture 2" descr="ésultat de recherche d'images pour &quot;rolex&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1720850"/>
            <a:ext cx="299085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ésultat de recherche d'images pour &quot;mousse à raser pour femm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24" y="2181859"/>
            <a:ext cx="1961676" cy="282130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ésultat de recherche d'images pour &quot;plat tout pret chef&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759" y="1699517"/>
            <a:ext cx="3052621" cy="120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87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40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40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40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4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animBg="1" autoUpdateAnimBg="0"/>
      <p:bldP spid="214021" grpId="0" animBg="1"/>
      <p:bldP spid="214022" grpId="0" animBg="1" autoUpdateAnimBg="0"/>
      <p:bldP spid="214023" grpId="0" animBg="1" autoUpdateAnimBg="0"/>
      <p:bldP spid="214024" grpId="0" animBg="1" autoUpdateAnimBg="0"/>
      <p:bldP spid="21402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eaLnBrk="1" hangingPunct="1"/>
            <a:r>
              <a:rPr lang="fr-FR" dirty="0" smtClean="0"/>
              <a:t> de la Segmentation au ciblage </a:t>
            </a:r>
          </a:p>
        </p:txBody>
      </p:sp>
      <p:sp>
        <p:nvSpPr>
          <p:cNvPr id="262147" name="Rectangle 3"/>
          <p:cNvSpPr>
            <a:spLocks noGrp="1" noChangeArrowheads="1"/>
          </p:cNvSpPr>
          <p:nvPr>
            <p:ph type="body" idx="1"/>
          </p:nvPr>
        </p:nvSpPr>
        <p:spPr/>
        <p:txBody>
          <a:bodyPr/>
          <a:lstStyle/>
          <a:p>
            <a:pPr eaLnBrk="1" hangingPunct="1"/>
            <a:r>
              <a:rPr lang="fr-FR" dirty="0" smtClean="0"/>
              <a:t>Identifier des groupes de clients qui réagiront de façon homogène à l’offre</a:t>
            </a:r>
          </a:p>
          <a:p>
            <a:pPr eaLnBrk="1" hangingPunct="1"/>
            <a:r>
              <a:rPr lang="fr-FR" dirty="0" smtClean="0"/>
              <a:t>On élabore une offre qui se positionne dans l’esprit du consommateur</a:t>
            </a:r>
          </a:p>
          <a:p>
            <a:pPr eaLnBrk="1" hangingPunct="1"/>
            <a:r>
              <a:rPr lang="fr-FR" smtClean="0"/>
              <a:t>Ex : Volvo positionnée sécurité</a:t>
            </a:r>
          </a:p>
        </p:txBody>
      </p:sp>
    </p:spTree>
    <p:extLst>
      <p:ext uri="{BB962C8B-B14F-4D97-AF65-F5344CB8AC3E}">
        <p14:creationId xmlns:p14="http://schemas.microsoft.com/office/powerpoint/2010/main" val="221293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Stratégie </a:t>
            </a:r>
            <a:r>
              <a:rPr lang="fr-FR" dirty="0" err="1"/>
              <a:t>C</a:t>
            </a:r>
            <a:r>
              <a:rPr lang="fr-FR" dirty="0" err="1" smtClean="0"/>
              <a:t>orporate</a:t>
            </a:r>
            <a:r>
              <a:rPr lang="fr-FR" dirty="0" smtClean="0"/>
              <a:t> ou stratégie BU</a:t>
            </a:r>
            <a:endParaRPr lang="fr-FR" dirty="0"/>
          </a:p>
        </p:txBody>
      </p:sp>
      <p:pic>
        <p:nvPicPr>
          <p:cNvPr id="2050" name="Picture 2" descr="ésultat de recherche d'images pour &quot;EDF&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847" y="5701574"/>
            <a:ext cx="1166426" cy="5000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ésultat de recherche d'images pour &quot;procter et gamb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095" y="5421302"/>
            <a:ext cx="1060622" cy="10606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au 5"/>
          <p:cNvGraphicFramePr>
            <a:graphicFrameLocks noGrp="1"/>
          </p:cNvGraphicFramePr>
          <p:nvPr>
            <p:extLst>
              <p:ext uri="{D42A27DB-BD31-4B8C-83A1-F6EECF244321}">
                <p14:modId xmlns:p14="http://schemas.microsoft.com/office/powerpoint/2010/main" val="66895171"/>
              </p:ext>
            </p:extLst>
          </p:nvPr>
        </p:nvGraphicFramePr>
        <p:xfrm>
          <a:off x="2035048" y="1649873"/>
          <a:ext cx="8127999" cy="3771429"/>
        </p:xfrm>
        <a:graphic>
          <a:graphicData uri="http://schemas.openxmlformats.org/drawingml/2006/table">
            <a:tbl>
              <a:tblPr firstRow="1" bandRow="1">
                <a:tableStyleId>{5C22544A-7EE6-4342-B048-85BDC9FD1C3A}</a:tableStyleId>
              </a:tblPr>
              <a:tblGrid>
                <a:gridCol w="2709333"/>
                <a:gridCol w="2709333"/>
                <a:gridCol w="2709333"/>
              </a:tblGrid>
              <a:tr h="418442">
                <a:tc>
                  <a:txBody>
                    <a:bodyPr/>
                    <a:lstStyle/>
                    <a:p>
                      <a:endParaRPr lang="fr-FR" dirty="0"/>
                    </a:p>
                  </a:txBody>
                  <a:tcPr/>
                </a:tc>
                <a:tc>
                  <a:txBody>
                    <a:bodyPr/>
                    <a:lstStyle/>
                    <a:p>
                      <a:r>
                        <a:rPr lang="fr-FR" dirty="0" err="1" smtClean="0"/>
                        <a:t>Corporate</a:t>
                      </a:r>
                      <a:r>
                        <a:rPr lang="fr-FR" dirty="0" smtClean="0"/>
                        <a:t> (groupe)</a:t>
                      </a:r>
                      <a:endParaRPr lang="fr-FR" dirty="0"/>
                    </a:p>
                  </a:txBody>
                  <a:tcPr/>
                </a:tc>
                <a:tc>
                  <a:txBody>
                    <a:bodyPr/>
                    <a:lstStyle/>
                    <a:p>
                      <a:r>
                        <a:rPr lang="fr-FR" dirty="0" smtClean="0"/>
                        <a:t>BU (Business unit)</a:t>
                      </a:r>
                      <a:endParaRPr lang="fr-FR" dirty="0"/>
                    </a:p>
                  </a:txBody>
                  <a:tcPr/>
                </a:tc>
              </a:tr>
              <a:tr h="1341307">
                <a:tc>
                  <a:txBody>
                    <a:bodyPr/>
                    <a:lstStyle/>
                    <a:p>
                      <a:r>
                        <a:rPr lang="fr-FR" dirty="0" smtClean="0"/>
                        <a:t>Stratégie d</a:t>
                      </a:r>
                      <a:r>
                        <a:rPr lang="fr-FR" baseline="0" dirty="0" smtClean="0"/>
                        <a:t>’entreprise</a:t>
                      </a:r>
                      <a:endParaRPr lang="fr-FR" dirty="0"/>
                    </a:p>
                  </a:txBody>
                  <a:tcPr/>
                </a:tc>
                <a:tc>
                  <a:txBody>
                    <a:bodyPr/>
                    <a:lstStyle/>
                    <a:p>
                      <a:r>
                        <a:rPr lang="fr-FR" dirty="0" smtClean="0"/>
                        <a:t>Concentration</a:t>
                      </a:r>
                    </a:p>
                    <a:p>
                      <a:r>
                        <a:rPr lang="fr-FR" dirty="0" smtClean="0"/>
                        <a:t>Diversification</a:t>
                      </a:r>
                    </a:p>
                    <a:p>
                      <a:r>
                        <a:rPr lang="fr-FR" dirty="0" smtClean="0"/>
                        <a:t>Croissance</a:t>
                      </a:r>
                    </a:p>
                    <a:p>
                      <a:r>
                        <a:rPr lang="fr-FR" dirty="0" smtClean="0"/>
                        <a:t>Internationalisation</a:t>
                      </a:r>
                      <a:endParaRPr lang="fr-FR" dirty="0"/>
                    </a:p>
                  </a:txBody>
                  <a:tcPr/>
                </a:tc>
                <a:tc>
                  <a:txBody>
                    <a:bodyPr/>
                    <a:lstStyle/>
                    <a:p>
                      <a:r>
                        <a:rPr lang="fr-FR" dirty="0" smtClean="0"/>
                        <a:t>Domination</a:t>
                      </a:r>
                      <a:r>
                        <a:rPr lang="fr-FR" baseline="0" dirty="0" smtClean="0"/>
                        <a:t> par les coûts Différenciation</a:t>
                      </a:r>
                    </a:p>
                    <a:p>
                      <a:r>
                        <a:rPr lang="fr-FR" baseline="0" dirty="0" err="1" smtClean="0"/>
                        <a:t>Low</a:t>
                      </a:r>
                      <a:r>
                        <a:rPr lang="fr-FR" baseline="0" dirty="0" smtClean="0"/>
                        <a:t> </a:t>
                      </a:r>
                      <a:r>
                        <a:rPr lang="fr-FR" baseline="0" dirty="0" err="1" smtClean="0"/>
                        <a:t>cost</a:t>
                      </a:r>
                      <a:endParaRPr lang="fr-FR" dirty="0"/>
                    </a:p>
                  </a:txBody>
                  <a:tcPr/>
                </a:tc>
              </a:tr>
              <a:tr h="1960372">
                <a:tc>
                  <a:txBody>
                    <a:bodyPr/>
                    <a:lstStyle/>
                    <a:p>
                      <a:r>
                        <a:rPr lang="fr-FR" dirty="0" smtClean="0"/>
                        <a:t>Stratégie marketing</a:t>
                      </a:r>
                      <a:endParaRPr lang="fr-FR" dirty="0"/>
                    </a:p>
                  </a:txBody>
                  <a:tcPr/>
                </a:tc>
                <a:tc>
                  <a:txBody>
                    <a:bodyPr/>
                    <a:lstStyle/>
                    <a:p>
                      <a:r>
                        <a:rPr lang="fr-FR" dirty="0" smtClean="0"/>
                        <a:t>Présente</a:t>
                      </a:r>
                      <a:r>
                        <a:rPr lang="fr-FR" baseline="0" dirty="0" smtClean="0"/>
                        <a:t> à ce niveau uniquement si l’entreprise choisit la différenciation comme stratégie générique principale (politique de marque)</a:t>
                      </a:r>
                      <a:endParaRPr lang="fr-FR" dirty="0"/>
                    </a:p>
                  </a:txBody>
                  <a:tcPr/>
                </a:tc>
                <a:tc>
                  <a:txBody>
                    <a:bodyPr/>
                    <a:lstStyle/>
                    <a:p>
                      <a:r>
                        <a:rPr lang="fr-FR" dirty="0" smtClean="0"/>
                        <a:t>Politique marketing</a:t>
                      </a:r>
                    </a:p>
                    <a:p>
                      <a:endParaRPr lang="fr-FR" dirty="0"/>
                    </a:p>
                  </a:txBody>
                  <a:tcPr/>
                </a:tc>
              </a:tr>
            </a:tbl>
          </a:graphicData>
        </a:graphic>
      </p:graphicFrame>
    </p:spTree>
    <p:extLst>
      <p:ext uri="{BB962C8B-B14F-4D97-AF65-F5344CB8AC3E}">
        <p14:creationId xmlns:p14="http://schemas.microsoft.com/office/powerpoint/2010/main" val="2534610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hangingPunct="1"/>
            <a:r>
              <a:rPr lang="fr-FR" smtClean="0"/>
              <a:t>Le ciblage</a:t>
            </a:r>
          </a:p>
        </p:txBody>
      </p:sp>
      <p:sp>
        <p:nvSpPr>
          <p:cNvPr id="236547" name="Text Box 3"/>
          <p:cNvSpPr txBox="1">
            <a:spLocks noChangeArrowheads="1"/>
          </p:cNvSpPr>
          <p:nvPr/>
        </p:nvSpPr>
        <p:spPr bwMode="auto">
          <a:xfrm>
            <a:off x="1203565" y="2686050"/>
            <a:ext cx="9786462" cy="1569660"/>
          </a:xfrm>
          <a:prstGeom prst="rect">
            <a:avLst/>
          </a:prstGeom>
          <a:noFill/>
          <a:ln w="9525">
            <a:solidFill>
              <a:schemeClr val="accent1"/>
            </a:solidFill>
            <a:miter lim="800000"/>
            <a:headEnd/>
            <a:tailEnd/>
          </a:ln>
        </p:spPr>
        <p:txBody>
          <a:bodyPr wrap="none">
            <a:spAutoFit/>
          </a:bodyPr>
          <a:lstStyle/>
          <a:p>
            <a:pPr algn="ctr" eaLnBrk="0" hangingPunct="0"/>
            <a:r>
              <a:rPr lang="fr-FR" sz="3200" b="1" i="1" dirty="0">
                <a:solidFill>
                  <a:schemeClr val="accent6">
                    <a:lumMod val="50000"/>
                  </a:schemeClr>
                </a:solidFill>
              </a:rPr>
              <a:t>Cibler consiste à choisir une ou plusieurs cibles</a:t>
            </a:r>
          </a:p>
          <a:p>
            <a:pPr algn="ctr" eaLnBrk="0" hangingPunct="0"/>
            <a:r>
              <a:rPr lang="fr-FR" sz="3200" b="1" i="1" dirty="0">
                <a:solidFill>
                  <a:schemeClr val="accent6">
                    <a:lumMod val="50000"/>
                  </a:schemeClr>
                </a:solidFill>
              </a:rPr>
              <a:t>pour lesquelles un mix spécifique sera développé</a:t>
            </a:r>
          </a:p>
          <a:p>
            <a:pPr algn="ctr" eaLnBrk="0" hangingPunct="0"/>
            <a:r>
              <a:rPr lang="fr-FR" sz="3200" b="1" i="1" dirty="0">
                <a:solidFill>
                  <a:schemeClr val="accent6">
                    <a:lumMod val="50000"/>
                  </a:schemeClr>
                </a:solidFill>
              </a:rPr>
              <a:t>(produit, prix, communication et distribution)</a:t>
            </a:r>
          </a:p>
        </p:txBody>
      </p:sp>
    </p:spTree>
    <p:extLst>
      <p:ext uri="{BB962C8B-B14F-4D97-AF65-F5344CB8AC3E}">
        <p14:creationId xmlns:p14="http://schemas.microsoft.com/office/powerpoint/2010/main" val="913677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r>
              <a:rPr lang="fr-FR" dirty="0" smtClean="0">
                <a:solidFill>
                  <a:schemeClr val="tx1"/>
                </a:solidFill>
              </a:rPr>
              <a:t>Les stratégies de ciblages</a:t>
            </a:r>
          </a:p>
        </p:txBody>
      </p:sp>
      <p:grpSp>
        <p:nvGrpSpPr>
          <p:cNvPr id="2" name="Group 3"/>
          <p:cNvGrpSpPr>
            <a:grpSpLocks/>
          </p:cNvGrpSpPr>
          <p:nvPr/>
        </p:nvGrpSpPr>
        <p:grpSpPr bwMode="auto">
          <a:xfrm>
            <a:off x="1524001" y="2133601"/>
            <a:ext cx="2625725" cy="3883025"/>
            <a:chOff x="0" y="1344"/>
            <a:chExt cx="1654" cy="2446"/>
          </a:xfrm>
        </p:grpSpPr>
        <p:sp>
          <p:nvSpPr>
            <p:cNvPr id="237592" name="Oval 4"/>
            <p:cNvSpPr>
              <a:spLocks noChangeArrowheads="1"/>
            </p:cNvSpPr>
            <p:nvPr/>
          </p:nvSpPr>
          <p:spPr bwMode="auto">
            <a:xfrm>
              <a:off x="0" y="2033"/>
              <a:ext cx="1654" cy="1105"/>
            </a:xfrm>
            <a:prstGeom prst="ellipse">
              <a:avLst/>
            </a:prstGeom>
            <a:solidFill>
              <a:srgbClr val="FFFFFF"/>
            </a:solidFill>
            <a:ln w="19050">
              <a:solidFill>
                <a:srgbClr val="000000"/>
              </a:solidFill>
              <a:round/>
              <a:headEnd/>
              <a:tailEnd/>
            </a:ln>
          </p:spPr>
          <p:txBody>
            <a:bodyPr/>
            <a:lstStyle/>
            <a:p>
              <a:endParaRPr lang="fr-FR">
                <a:solidFill>
                  <a:schemeClr val="accent6">
                    <a:lumMod val="50000"/>
                  </a:schemeClr>
                </a:solidFill>
              </a:endParaRPr>
            </a:p>
          </p:txBody>
        </p:sp>
        <p:grpSp>
          <p:nvGrpSpPr>
            <p:cNvPr id="237593" name="Group 5"/>
            <p:cNvGrpSpPr>
              <a:grpSpLocks/>
            </p:cNvGrpSpPr>
            <p:nvPr/>
          </p:nvGrpSpPr>
          <p:grpSpPr bwMode="auto">
            <a:xfrm>
              <a:off x="0" y="1344"/>
              <a:ext cx="1539" cy="2446"/>
              <a:chOff x="0" y="1344"/>
              <a:chExt cx="1539" cy="2446"/>
            </a:xfrm>
          </p:grpSpPr>
          <p:sp>
            <p:nvSpPr>
              <p:cNvPr id="237594" name="Oval 6"/>
              <p:cNvSpPr>
                <a:spLocks noChangeArrowheads="1"/>
              </p:cNvSpPr>
              <p:nvPr/>
            </p:nvSpPr>
            <p:spPr bwMode="auto">
              <a:xfrm>
                <a:off x="268" y="2217"/>
                <a:ext cx="418" cy="437"/>
              </a:xfrm>
              <a:prstGeom prst="ellipse">
                <a:avLst/>
              </a:prstGeom>
              <a:solidFill>
                <a:schemeClr val="accent2">
                  <a:lumMod val="5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95" name="Oval 7"/>
              <p:cNvSpPr>
                <a:spLocks noChangeArrowheads="1"/>
              </p:cNvSpPr>
              <p:nvPr/>
            </p:nvSpPr>
            <p:spPr bwMode="auto">
              <a:xfrm>
                <a:off x="624" y="2592"/>
                <a:ext cx="575" cy="492"/>
              </a:xfrm>
              <a:prstGeom prst="ellipse">
                <a:avLst/>
              </a:prstGeom>
              <a:solidFill>
                <a:schemeClr val="accent2">
                  <a:lumMod val="5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96" name="Oval 8"/>
              <p:cNvSpPr>
                <a:spLocks noChangeArrowheads="1"/>
              </p:cNvSpPr>
              <p:nvPr/>
            </p:nvSpPr>
            <p:spPr bwMode="auto">
              <a:xfrm>
                <a:off x="1221" y="2307"/>
                <a:ext cx="167" cy="176"/>
              </a:xfrm>
              <a:prstGeom prst="ellipse">
                <a:avLst/>
              </a:prstGeom>
              <a:solidFill>
                <a:schemeClr val="accent2">
                  <a:lumMod val="5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97" name="Text Box 9"/>
              <p:cNvSpPr txBox="1">
                <a:spLocks noChangeArrowheads="1"/>
              </p:cNvSpPr>
              <p:nvPr/>
            </p:nvSpPr>
            <p:spPr bwMode="auto">
              <a:xfrm>
                <a:off x="0" y="3289"/>
                <a:ext cx="1488" cy="501"/>
              </a:xfrm>
              <a:prstGeom prst="rect">
                <a:avLst/>
              </a:prstGeom>
              <a:solidFill>
                <a:srgbClr val="FFFFFF"/>
              </a:solidFill>
              <a:ln w="9525">
                <a:noFill/>
                <a:miter lim="800000"/>
                <a:headEnd/>
                <a:tailEnd/>
              </a:ln>
            </p:spPr>
            <p:txBody>
              <a:bodyPr/>
              <a:lstStyle/>
              <a:p>
                <a:pPr algn="ctr" eaLnBrk="0" hangingPunct="0"/>
                <a:r>
                  <a:rPr lang="fr-FR" sz="2200" b="1" dirty="0">
                    <a:solidFill>
                      <a:schemeClr val="accent6">
                        <a:lumMod val="50000"/>
                      </a:schemeClr>
                    </a:solidFill>
                  </a:rPr>
                  <a:t>Marketing indifférencié</a:t>
                </a:r>
              </a:p>
            </p:txBody>
          </p:sp>
          <p:sp>
            <p:nvSpPr>
              <p:cNvPr id="237598" name="Line 10"/>
              <p:cNvSpPr>
                <a:spLocks noChangeShapeType="1"/>
              </p:cNvSpPr>
              <p:nvPr/>
            </p:nvSpPr>
            <p:spPr bwMode="auto">
              <a:xfrm flipH="1">
                <a:off x="400" y="1611"/>
                <a:ext cx="501" cy="849"/>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599" name="Line 11"/>
              <p:cNvSpPr>
                <a:spLocks noChangeShapeType="1"/>
              </p:cNvSpPr>
              <p:nvPr/>
            </p:nvSpPr>
            <p:spPr bwMode="auto">
              <a:xfrm flipH="1">
                <a:off x="898" y="1611"/>
                <a:ext cx="0" cy="1291"/>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600" name="Line 12"/>
              <p:cNvSpPr>
                <a:spLocks noChangeShapeType="1"/>
              </p:cNvSpPr>
              <p:nvPr/>
            </p:nvSpPr>
            <p:spPr bwMode="auto">
              <a:xfrm>
                <a:off x="892" y="1614"/>
                <a:ext cx="403" cy="801"/>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601" name="Text Box 13"/>
              <p:cNvSpPr txBox="1">
                <a:spLocks noChangeArrowheads="1"/>
              </p:cNvSpPr>
              <p:nvPr/>
            </p:nvSpPr>
            <p:spPr bwMode="auto">
              <a:xfrm>
                <a:off x="341" y="1344"/>
                <a:ext cx="1198" cy="269"/>
              </a:xfrm>
              <a:prstGeom prst="rect">
                <a:avLst/>
              </a:prstGeom>
              <a:solidFill>
                <a:srgbClr val="FFFFFF"/>
              </a:solidFill>
              <a:ln w="25400">
                <a:solidFill>
                  <a:srgbClr val="000000"/>
                </a:solidFill>
                <a:miter lim="800000"/>
                <a:headEnd/>
                <a:tailEnd/>
              </a:ln>
            </p:spPr>
            <p:txBody>
              <a:bodyPr/>
              <a:lstStyle/>
              <a:p>
                <a:pPr algn="ctr" eaLnBrk="0" hangingPunct="0"/>
                <a:r>
                  <a:rPr lang="fr-FR" sz="2200" dirty="0">
                    <a:solidFill>
                      <a:schemeClr val="accent6">
                        <a:lumMod val="50000"/>
                      </a:schemeClr>
                    </a:solidFill>
                  </a:rPr>
                  <a:t>Mix unique</a:t>
                </a:r>
              </a:p>
              <a:p>
                <a:pPr algn="ctr" eaLnBrk="0" hangingPunct="0"/>
                <a:endParaRPr lang="fr-FR" sz="2200" noProof="1">
                  <a:solidFill>
                    <a:schemeClr val="accent6">
                      <a:lumMod val="50000"/>
                    </a:schemeClr>
                  </a:solidFill>
                </a:endParaRPr>
              </a:p>
            </p:txBody>
          </p:sp>
        </p:grpSp>
      </p:grpSp>
      <p:grpSp>
        <p:nvGrpSpPr>
          <p:cNvPr id="4" name="Group 14"/>
          <p:cNvGrpSpPr>
            <a:grpSpLocks/>
          </p:cNvGrpSpPr>
          <p:nvPr/>
        </p:nvGrpSpPr>
        <p:grpSpPr bwMode="auto">
          <a:xfrm>
            <a:off x="4745039" y="2133601"/>
            <a:ext cx="2898775" cy="3840163"/>
            <a:chOff x="2029" y="1344"/>
            <a:chExt cx="1826" cy="2419"/>
          </a:xfrm>
        </p:grpSpPr>
        <p:sp>
          <p:nvSpPr>
            <p:cNvPr id="237581" name="Text Box 15"/>
            <p:cNvSpPr txBox="1">
              <a:spLocks noChangeArrowheads="1"/>
            </p:cNvSpPr>
            <p:nvPr/>
          </p:nvSpPr>
          <p:spPr bwMode="auto">
            <a:xfrm>
              <a:off x="2285" y="3289"/>
              <a:ext cx="1198" cy="474"/>
            </a:xfrm>
            <a:prstGeom prst="rect">
              <a:avLst/>
            </a:prstGeom>
            <a:solidFill>
              <a:srgbClr val="FFFFFF"/>
            </a:solidFill>
            <a:ln w="9525">
              <a:noFill/>
              <a:miter lim="800000"/>
              <a:headEnd/>
              <a:tailEnd/>
            </a:ln>
          </p:spPr>
          <p:txBody>
            <a:bodyPr/>
            <a:lstStyle/>
            <a:p>
              <a:pPr algn="ctr" eaLnBrk="0" hangingPunct="0"/>
              <a:r>
                <a:rPr lang="fr-FR" sz="2200" b="1">
                  <a:solidFill>
                    <a:schemeClr val="accent6">
                      <a:lumMod val="50000"/>
                    </a:schemeClr>
                  </a:solidFill>
                </a:rPr>
                <a:t>Marketing différencié</a:t>
              </a:r>
            </a:p>
            <a:p>
              <a:pPr algn="ctr" eaLnBrk="0" hangingPunct="0"/>
              <a:endParaRPr lang="fr-FR" sz="2200" b="1" noProof="1">
                <a:solidFill>
                  <a:schemeClr val="accent6">
                    <a:lumMod val="50000"/>
                  </a:schemeClr>
                </a:solidFill>
              </a:endParaRPr>
            </a:p>
          </p:txBody>
        </p:sp>
        <p:sp>
          <p:nvSpPr>
            <p:cNvPr id="237582" name="Oval 16"/>
            <p:cNvSpPr>
              <a:spLocks noChangeArrowheads="1"/>
            </p:cNvSpPr>
            <p:nvPr/>
          </p:nvSpPr>
          <p:spPr bwMode="auto">
            <a:xfrm>
              <a:off x="2094" y="2036"/>
              <a:ext cx="1653" cy="1105"/>
            </a:xfrm>
            <a:prstGeom prst="ellipse">
              <a:avLst/>
            </a:prstGeom>
            <a:solidFill>
              <a:srgbClr val="FFFFFF"/>
            </a:solidFill>
            <a:ln w="19050">
              <a:solidFill>
                <a:srgbClr val="000000"/>
              </a:solidFill>
              <a:round/>
              <a:headEnd/>
              <a:tailEnd/>
            </a:ln>
          </p:spPr>
          <p:txBody>
            <a:bodyPr/>
            <a:lstStyle/>
            <a:p>
              <a:endParaRPr lang="fr-FR">
                <a:solidFill>
                  <a:schemeClr val="accent6">
                    <a:lumMod val="50000"/>
                  </a:schemeClr>
                </a:solidFill>
              </a:endParaRPr>
            </a:p>
          </p:txBody>
        </p:sp>
        <p:sp>
          <p:nvSpPr>
            <p:cNvPr id="237583" name="Oval 17"/>
            <p:cNvSpPr>
              <a:spLocks noChangeArrowheads="1"/>
            </p:cNvSpPr>
            <p:nvPr/>
          </p:nvSpPr>
          <p:spPr bwMode="auto">
            <a:xfrm>
              <a:off x="2326" y="2212"/>
              <a:ext cx="418" cy="437"/>
            </a:xfrm>
            <a:prstGeom prst="ellipse">
              <a:avLst/>
            </a:prstGeom>
            <a:solidFill>
              <a:schemeClr val="accent1"/>
            </a:solidFill>
            <a:ln w="19050">
              <a:solidFill>
                <a:srgbClr val="000000"/>
              </a:solidFill>
              <a:round/>
              <a:headEnd/>
              <a:tailEnd/>
            </a:ln>
          </p:spPr>
          <p:txBody>
            <a:bodyPr/>
            <a:lstStyle/>
            <a:p>
              <a:endParaRPr lang="fr-FR">
                <a:solidFill>
                  <a:schemeClr val="accent6">
                    <a:lumMod val="50000"/>
                  </a:schemeClr>
                </a:solidFill>
              </a:endParaRPr>
            </a:p>
          </p:txBody>
        </p:sp>
        <p:sp>
          <p:nvSpPr>
            <p:cNvPr id="237584" name="Oval 18"/>
            <p:cNvSpPr>
              <a:spLocks noChangeArrowheads="1"/>
            </p:cNvSpPr>
            <p:nvPr/>
          </p:nvSpPr>
          <p:spPr bwMode="auto">
            <a:xfrm>
              <a:off x="2682" y="2587"/>
              <a:ext cx="575" cy="492"/>
            </a:xfrm>
            <a:prstGeom prst="ellipse">
              <a:avLst/>
            </a:prstGeom>
            <a:solidFill>
              <a:schemeClr val="accent1"/>
            </a:solidFill>
            <a:ln w="19050">
              <a:solidFill>
                <a:srgbClr val="000000"/>
              </a:solidFill>
              <a:round/>
              <a:headEnd/>
              <a:tailEnd/>
            </a:ln>
          </p:spPr>
          <p:txBody>
            <a:bodyPr/>
            <a:lstStyle/>
            <a:p>
              <a:endParaRPr lang="fr-FR">
                <a:solidFill>
                  <a:schemeClr val="accent6">
                    <a:lumMod val="50000"/>
                  </a:schemeClr>
                </a:solidFill>
              </a:endParaRPr>
            </a:p>
          </p:txBody>
        </p:sp>
        <p:sp>
          <p:nvSpPr>
            <p:cNvPr id="237585" name="Oval 19"/>
            <p:cNvSpPr>
              <a:spLocks noChangeArrowheads="1"/>
            </p:cNvSpPr>
            <p:nvPr/>
          </p:nvSpPr>
          <p:spPr bwMode="auto">
            <a:xfrm>
              <a:off x="3279" y="2302"/>
              <a:ext cx="167" cy="176"/>
            </a:xfrm>
            <a:prstGeom prst="ellipse">
              <a:avLst/>
            </a:prstGeom>
            <a:solidFill>
              <a:schemeClr val="accent1"/>
            </a:solidFill>
            <a:ln w="19050">
              <a:solidFill>
                <a:srgbClr val="000000"/>
              </a:solidFill>
              <a:round/>
              <a:headEnd/>
              <a:tailEnd/>
            </a:ln>
          </p:spPr>
          <p:txBody>
            <a:bodyPr/>
            <a:lstStyle/>
            <a:p>
              <a:endParaRPr lang="fr-FR">
                <a:solidFill>
                  <a:schemeClr val="accent6">
                    <a:lumMod val="50000"/>
                  </a:schemeClr>
                </a:solidFill>
              </a:endParaRPr>
            </a:p>
          </p:txBody>
        </p:sp>
        <p:sp>
          <p:nvSpPr>
            <p:cNvPr id="237586" name="Line 20"/>
            <p:cNvSpPr>
              <a:spLocks noChangeShapeType="1"/>
            </p:cNvSpPr>
            <p:nvPr/>
          </p:nvSpPr>
          <p:spPr bwMode="auto">
            <a:xfrm>
              <a:off x="2521" y="1620"/>
              <a:ext cx="0" cy="837"/>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587" name="Line 21"/>
            <p:cNvSpPr>
              <a:spLocks noChangeShapeType="1"/>
            </p:cNvSpPr>
            <p:nvPr/>
          </p:nvSpPr>
          <p:spPr bwMode="auto">
            <a:xfrm flipH="1">
              <a:off x="2961" y="1616"/>
              <a:ext cx="3" cy="1271"/>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588" name="Line 22"/>
            <p:cNvSpPr>
              <a:spLocks noChangeShapeType="1"/>
            </p:cNvSpPr>
            <p:nvPr/>
          </p:nvSpPr>
          <p:spPr bwMode="auto">
            <a:xfrm>
              <a:off x="3361" y="1623"/>
              <a:ext cx="0" cy="814"/>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589" name="Text Box 23"/>
            <p:cNvSpPr txBox="1">
              <a:spLocks noChangeArrowheads="1"/>
            </p:cNvSpPr>
            <p:nvPr/>
          </p:nvSpPr>
          <p:spPr bwMode="auto">
            <a:xfrm>
              <a:off x="2029" y="1344"/>
              <a:ext cx="556" cy="269"/>
            </a:xfrm>
            <a:prstGeom prst="rect">
              <a:avLst/>
            </a:prstGeom>
            <a:solidFill>
              <a:srgbClr val="FFFFFF"/>
            </a:solidFill>
            <a:ln w="25400">
              <a:solidFill>
                <a:srgbClr val="000000"/>
              </a:solidFill>
              <a:miter lim="800000"/>
              <a:headEnd/>
              <a:tailEnd/>
            </a:ln>
          </p:spPr>
          <p:txBody>
            <a:bodyPr/>
            <a:lstStyle/>
            <a:p>
              <a:pPr algn="ctr" eaLnBrk="0" hangingPunct="0"/>
              <a:r>
                <a:rPr lang="fr-FR" sz="2200">
                  <a:solidFill>
                    <a:schemeClr val="accent6">
                      <a:lumMod val="50000"/>
                    </a:schemeClr>
                  </a:solidFill>
                </a:rPr>
                <a:t>Mix 1</a:t>
              </a:r>
            </a:p>
            <a:p>
              <a:pPr algn="ctr" eaLnBrk="0" hangingPunct="0"/>
              <a:endParaRPr lang="fr-FR" sz="2200" noProof="1">
                <a:solidFill>
                  <a:schemeClr val="accent6">
                    <a:lumMod val="50000"/>
                  </a:schemeClr>
                </a:solidFill>
              </a:endParaRPr>
            </a:p>
          </p:txBody>
        </p:sp>
        <p:sp>
          <p:nvSpPr>
            <p:cNvPr id="237590" name="Text Box 24"/>
            <p:cNvSpPr txBox="1">
              <a:spLocks noChangeArrowheads="1"/>
            </p:cNvSpPr>
            <p:nvPr/>
          </p:nvSpPr>
          <p:spPr bwMode="auto">
            <a:xfrm>
              <a:off x="2663" y="1344"/>
              <a:ext cx="557" cy="269"/>
            </a:xfrm>
            <a:prstGeom prst="rect">
              <a:avLst/>
            </a:prstGeom>
            <a:solidFill>
              <a:srgbClr val="FFFFFF"/>
            </a:solidFill>
            <a:ln w="25400">
              <a:solidFill>
                <a:srgbClr val="000000"/>
              </a:solidFill>
              <a:miter lim="800000"/>
              <a:headEnd/>
              <a:tailEnd/>
            </a:ln>
          </p:spPr>
          <p:txBody>
            <a:bodyPr/>
            <a:lstStyle/>
            <a:p>
              <a:pPr algn="ctr" eaLnBrk="0" hangingPunct="0"/>
              <a:r>
                <a:rPr lang="fr-FR" sz="2200">
                  <a:solidFill>
                    <a:schemeClr val="accent6">
                      <a:lumMod val="50000"/>
                    </a:schemeClr>
                  </a:solidFill>
                </a:rPr>
                <a:t>Mix 2</a:t>
              </a:r>
            </a:p>
            <a:p>
              <a:pPr algn="ctr" eaLnBrk="0" hangingPunct="0"/>
              <a:endParaRPr lang="fr-FR" sz="2200" noProof="1">
                <a:solidFill>
                  <a:schemeClr val="accent6">
                    <a:lumMod val="50000"/>
                  </a:schemeClr>
                </a:solidFill>
              </a:endParaRPr>
            </a:p>
          </p:txBody>
        </p:sp>
        <p:sp>
          <p:nvSpPr>
            <p:cNvPr id="237591" name="Text Box 25"/>
            <p:cNvSpPr txBox="1">
              <a:spLocks noChangeArrowheads="1"/>
            </p:cNvSpPr>
            <p:nvPr/>
          </p:nvSpPr>
          <p:spPr bwMode="auto">
            <a:xfrm>
              <a:off x="3298" y="1344"/>
              <a:ext cx="557" cy="269"/>
            </a:xfrm>
            <a:prstGeom prst="rect">
              <a:avLst/>
            </a:prstGeom>
            <a:solidFill>
              <a:srgbClr val="FFFFFF"/>
            </a:solidFill>
            <a:ln w="25400">
              <a:solidFill>
                <a:srgbClr val="000000"/>
              </a:solidFill>
              <a:miter lim="800000"/>
              <a:headEnd/>
              <a:tailEnd/>
            </a:ln>
          </p:spPr>
          <p:txBody>
            <a:bodyPr/>
            <a:lstStyle/>
            <a:p>
              <a:pPr algn="ctr" eaLnBrk="0" hangingPunct="0"/>
              <a:r>
                <a:rPr lang="fr-FR" sz="2200">
                  <a:solidFill>
                    <a:schemeClr val="accent6">
                      <a:lumMod val="50000"/>
                    </a:schemeClr>
                  </a:solidFill>
                </a:rPr>
                <a:t>Mix 3</a:t>
              </a:r>
            </a:p>
            <a:p>
              <a:pPr algn="ctr" eaLnBrk="0" hangingPunct="0"/>
              <a:endParaRPr lang="fr-FR" sz="2200" noProof="1">
                <a:solidFill>
                  <a:schemeClr val="accent6">
                    <a:lumMod val="50000"/>
                  </a:schemeClr>
                </a:solidFill>
              </a:endParaRPr>
            </a:p>
          </p:txBody>
        </p:sp>
      </p:grpSp>
      <p:grpSp>
        <p:nvGrpSpPr>
          <p:cNvPr id="5" name="Group 26"/>
          <p:cNvGrpSpPr>
            <a:grpSpLocks/>
          </p:cNvGrpSpPr>
          <p:nvPr/>
        </p:nvGrpSpPr>
        <p:grpSpPr bwMode="auto">
          <a:xfrm>
            <a:off x="8037514" y="2133601"/>
            <a:ext cx="2625725" cy="3825875"/>
            <a:chOff x="4103" y="1344"/>
            <a:chExt cx="1654" cy="2410"/>
          </a:xfrm>
        </p:grpSpPr>
        <p:sp>
          <p:nvSpPr>
            <p:cNvPr id="237574" name="Text Box 27"/>
            <p:cNvSpPr txBox="1">
              <a:spLocks noChangeArrowheads="1"/>
            </p:cNvSpPr>
            <p:nvPr/>
          </p:nvSpPr>
          <p:spPr bwMode="auto">
            <a:xfrm>
              <a:off x="4317" y="3289"/>
              <a:ext cx="1114" cy="465"/>
            </a:xfrm>
            <a:prstGeom prst="rect">
              <a:avLst/>
            </a:prstGeom>
            <a:solidFill>
              <a:srgbClr val="FFFFFF"/>
            </a:solidFill>
            <a:ln w="9525">
              <a:noFill/>
              <a:miter lim="800000"/>
              <a:headEnd/>
              <a:tailEnd/>
            </a:ln>
          </p:spPr>
          <p:txBody>
            <a:bodyPr/>
            <a:lstStyle/>
            <a:p>
              <a:pPr algn="ctr" eaLnBrk="0" hangingPunct="0"/>
              <a:r>
                <a:rPr lang="fr-FR" sz="2200" b="1">
                  <a:solidFill>
                    <a:schemeClr val="accent6">
                      <a:lumMod val="50000"/>
                    </a:schemeClr>
                  </a:solidFill>
                </a:rPr>
                <a:t>Marketing concentré</a:t>
              </a:r>
            </a:p>
          </p:txBody>
        </p:sp>
        <p:sp>
          <p:nvSpPr>
            <p:cNvPr id="237575" name="Oval 28"/>
            <p:cNvSpPr>
              <a:spLocks noChangeArrowheads="1"/>
            </p:cNvSpPr>
            <p:nvPr/>
          </p:nvSpPr>
          <p:spPr bwMode="auto">
            <a:xfrm>
              <a:off x="4103" y="2048"/>
              <a:ext cx="1654" cy="1106"/>
            </a:xfrm>
            <a:prstGeom prst="ellipse">
              <a:avLst/>
            </a:prstGeom>
            <a:solidFill>
              <a:srgbClr val="FFFFFF"/>
            </a:solidFill>
            <a:ln w="19050">
              <a:solidFill>
                <a:srgbClr val="000000"/>
              </a:solidFill>
              <a:round/>
              <a:headEnd/>
              <a:tailEnd/>
            </a:ln>
          </p:spPr>
          <p:txBody>
            <a:bodyPr/>
            <a:lstStyle/>
            <a:p>
              <a:endParaRPr lang="fr-FR">
                <a:solidFill>
                  <a:schemeClr val="accent6">
                    <a:lumMod val="50000"/>
                  </a:schemeClr>
                </a:solidFill>
              </a:endParaRPr>
            </a:p>
          </p:txBody>
        </p:sp>
        <p:sp>
          <p:nvSpPr>
            <p:cNvPr id="237576" name="Oval 29"/>
            <p:cNvSpPr>
              <a:spLocks noChangeArrowheads="1"/>
            </p:cNvSpPr>
            <p:nvPr/>
          </p:nvSpPr>
          <p:spPr bwMode="auto">
            <a:xfrm>
              <a:off x="4335" y="2225"/>
              <a:ext cx="418" cy="436"/>
            </a:xfrm>
            <a:prstGeom prst="ellipse">
              <a:avLst/>
            </a:prstGeom>
            <a:solidFill>
              <a:schemeClr val="accent2">
                <a:lumMod val="40000"/>
                <a:lumOff val="6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77" name="Oval 30"/>
            <p:cNvSpPr>
              <a:spLocks noChangeArrowheads="1"/>
            </p:cNvSpPr>
            <p:nvPr/>
          </p:nvSpPr>
          <p:spPr bwMode="auto">
            <a:xfrm>
              <a:off x="4691" y="2590"/>
              <a:ext cx="576" cy="492"/>
            </a:xfrm>
            <a:prstGeom prst="ellipse">
              <a:avLst/>
            </a:prstGeom>
            <a:solidFill>
              <a:schemeClr val="accent2">
                <a:lumMod val="40000"/>
                <a:lumOff val="6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78" name="Oval 31"/>
            <p:cNvSpPr>
              <a:spLocks noChangeArrowheads="1"/>
            </p:cNvSpPr>
            <p:nvPr/>
          </p:nvSpPr>
          <p:spPr bwMode="auto">
            <a:xfrm>
              <a:off x="5289" y="2287"/>
              <a:ext cx="167" cy="176"/>
            </a:xfrm>
            <a:prstGeom prst="ellipse">
              <a:avLst/>
            </a:prstGeom>
            <a:solidFill>
              <a:schemeClr val="accent2">
                <a:lumMod val="40000"/>
                <a:lumOff val="60000"/>
              </a:schemeClr>
            </a:solidFill>
            <a:ln w="19050">
              <a:solidFill>
                <a:srgbClr val="000000"/>
              </a:solidFill>
              <a:round/>
              <a:headEnd/>
              <a:tailEnd/>
            </a:ln>
          </p:spPr>
          <p:txBody>
            <a:bodyPr/>
            <a:lstStyle/>
            <a:p>
              <a:endParaRPr lang="fr-FR">
                <a:solidFill>
                  <a:schemeClr val="accent6">
                    <a:lumMod val="50000"/>
                  </a:schemeClr>
                </a:solidFill>
              </a:endParaRPr>
            </a:p>
          </p:txBody>
        </p:sp>
        <p:sp>
          <p:nvSpPr>
            <p:cNvPr id="237579" name="Line 32"/>
            <p:cNvSpPr>
              <a:spLocks noChangeShapeType="1"/>
            </p:cNvSpPr>
            <p:nvPr/>
          </p:nvSpPr>
          <p:spPr bwMode="auto">
            <a:xfrm flipH="1">
              <a:off x="4970" y="1629"/>
              <a:ext cx="3" cy="1252"/>
            </a:xfrm>
            <a:prstGeom prst="line">
              <a:avLst/>
            </a:prstGeom>
            <a:noFill/>
            <a:ln w="19050">
              <a:solidFill>
                <a:srgbClr val="000000"/>
              </a:solidFill>
              <a:round/>
              <a:headEnd/>
              <a:tailEnd type="triangle" w="med" len="med"/>
            </a:ln>
          </p:spPr>
          <p:txBody>
            <a:bodyPr/>
            <a:lstStyle/>
            <a:p>
              <a:endParaRPr lang="fr-FR">
                <a:solidFill>
                  <a:schemeClr val="accent6">
                    <a:lumMod val="50000"/>
                  </a:schemeClr>
                </a:solidFill>
              </a:endParaRPr>
            </a:p>
          </p:txBody>
        </p:sp>
        <p:sp>
          <p:nvSpPr>
            <p:cNvPr id="237580" name="Text Box 33"/>
            <p:cNvSpPr txBox="1">
              <a:spLocks noChangeArrowheads="1"/>
            </p:cNvSpPr>
            <p:nvPr/>
          </p:nvSpPr>
          <p:spPr bwMode="auto">
            <a:xfrm>
              <a:off x="4680" y="1344"/>
              <a:ext cx="557" cy="269"/>
            </a:xfrm>
            <a:prstGeom prst="rect">
              <a:avLst/>
            </a:prstGeom>
            <a:solidFill>
              <a:srgbClr val="FFFFFF"/>
            </a:solidFill>
            <a:ln w="25400">
              <a:solidFill>
                <a:srgbClr val="000000"/>
              </a:solidFill>
              <a:miter lim="800000"/>
              <a:headEnd/>
              <a:tailEnd/>
            </a:ln>
          </p:spPr>
          <p:txBody>
            <a:bodyPr/>
            <a:lstStyle/>
            <a:p>
              <a:pPr algn="ctr" eaLnBrk="0" hangingPunct="0"/>
              <a:r>
                <a:rPr lang="fr-FR" sz="2200">
                  <a:solidFill>
                    <a:schemeClr val="accent6">
                      <a:lumMod val="50000"/>
                    </a:schemeClr>
                  </a:solidFill>
                </a:rPr>
                <a:t>Mix 1</a:t>
              </a:r>
            </a:p>
            <a:p>
              <a:pPr algn="ctr" eaLnBrk="0" hangingPunct="0"/>
              <a:endParaRPr lang="fr-FR" sz="2200" noProof="1">
                <a:solidFill>
                  <a:schemeClr val="accent6">
                    <a:lumMod val="50000"/>
                  </a:schemeClr>
                </a:solidFill>
              </a:endParaRPr>
            </a:p>
          </p:txBody>
        </p:sp>
      </p:grpSp>
      <p:pic>
        <p:nvPicPr>
          <p:cNvPr id="11266" name="Picture 2" descr="ésultat de recherche d'images pour &quot;coca&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2" y="5710684"/>
            <a:ext cx="1460499" cy="9726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ésultat de recherche d'images pour &quot;garnie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817" y="5391216"/>
            <a:ext cx="1447547" cy="144754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ésultat de recherche d'images pour &quot;guerlai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6128" y="5672137"/>
            <a:ext cx="1214439" cy="121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8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r>
              <a:rPr lang="fr-FR" smtClean="0"/>
              <a:t>Le plan de conquête du marché</a:t>
            </a:r>
          </a:p>
        </p:txBody>
      </p:sp>
      <p:sp>
        <p:nvSpPr>
          <p:cNvPr id="217091" name="Rectangle 3"/>
          <p:cNvSpPr>
            <a:spLocks noGrp="1" noChangeArrowheads="1"/>
          </p:cNvSpPr>
          <p:nvPr>
            <p:ph type="body" idx="1"/>
          </p:nvPr>
        </p:nvSpPr>
        <p:spPr/>
        <p:txBody>
          <a:bodyPr/>
          <a:lstStyle/>
          <a:p>
            <a:pPr eaLnBrk="1" hangingPunct="1"/>
            <a:r>
              <a:rPr lang="fr-FR" sz="2400" dirty="0"/>
              <a:t>Du marketing concentré au marketing différencié</a:t>
            </a:r>
          </a:p>
          <a:p>
            <a:pPr lvl="1" eaLnBrk="1" hangingPunct="1"/>
            <a:r>
              <a:rPr lang="fr-FR" sz="2400" dirty="0"/>
              <a:t>Mêmes lieux d ’achat</a:t>
            </a:r>
          </a:p>
          <a:p>
            <a:pPr lvl="1" eaLnBrk="1" hangingPunct="1"/>
            <a:r>
              <a:rPr lang="fr-FR" sz="2400" dirty="0"/>
              <a:t>Mêmes avantages</a:t>
            </a:r>
          </a:p>
          <a:p>
            <a:pPr lvl="1" eaLnBrk="1" hangingPunct="1"/>
            <a:r>
              <a:rPr lang="fr-FR" sz="2400" dirty="0"/>
              <a:t>Diffusion par </a:t>
            </a:r>
            <a:r>
              <a:rPr lang="fr-FR" sz="2400" dirty="0" smtClean="0"/>
              <a:t>imitation</a:t>
            </a:r>
            <a:endParaRPr lang="fr-FR" sz="2400" dirty="0"/>
          </a:p>
        </p:txBody>
      </p:sp>
      <p:pic>
        <p:nvPicPr>
          <p:cNvPr id="12290" name="Picture 2" descr="ésultat de recherche d'images pour &quot;oenobiol pu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160" y="2783840"/>
            <a:ext cx="280035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ésultat de recherche d'images pour &quot;oenobiol homm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675" y="2428875"/>
            <a:ext cx="37433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96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7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7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r>
              <a:rPr lang="fr-FR" smtClean="0"/>
              <a:t>Le plan de conquête du marché</a:t>
            </a:r>
          </a:p>
        </p:txBody>
      </p:sp>
      <p:sp>
        <p:nvSpPr>
          <p:cNvPr id="217091" name="Rectangle 3"/>
          <p:cNvSpPr>
            <a:spLocks noGrp="1" noChangeArrowheads="1"/>
          </p:cNvSpPr>
          <p:nvPr>
            <p:ph type="body" idx="1"/>
          </p:nvPr>
        </p:nvSpPr>
        <p:spPr/>
        <p:txBody>
          <a:bodyPr/>
          <a:lstStyle/>
          <a:p>
            <a:pPr eaLnBrk="1" hangingPunct="1"/>
            <a:r>
              <a:rPr lang="fr-FR" sz="2400" dirty="0" smtClean="0"/>
              <a:t>Du </a:t>
            </a:r>
            <a:r>
              <a:rPr lang="fr-FR" sz="2400" dirty="0"/>
              <a:t>marketing différencié au marketing indifférencié</a:t>
            </a:r>
          </a:p>
          <a:p>
            <a:pPr lvl="1" eaLnBrk="1" hangingPunct="1"/>
            <a:r>
              <a:rPr lang="fr-FR" sz="2400" dirty="0"/>
              <a:t>Pression des distributeurs</a:t>
            </a:r>
          </a:p>
          <a:p>
            <a:pPr lvl="1" eaLnBrk="1" hangingPunct="1"/>
            <a:r>
              <a:rPr lang="fr-FR" sz="2400" dirty="0"/>
              <a:t>Evolution des technologies</a:t>
            </a:r>
          </a:p>
          <a:p>
            <a:pPr lvl="1" eaLnBrk="1" hangingPunct="1"/>
            <a:r>
              <a:rPr lang="fr-FR" sz="2400" dirty="0"/>
              <a:t>Globalisation des marques</a:t>
            </a:r>
          </a:p>
        </p:txBody>
      </p:sp>
      <p:pic>
        <p:nvPicPr>
          <p:cNvPr id="13314" name="Picture 2" descr="ésultat de recherche d'images pour &quot;kronenbourg femm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048" y="2560321"/>
            <a:ext cx="2306152" cy="273812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ésultat de recherche d'images pour &quot;kronenbourg pu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192" y="3662046"/>
            <a:ext cx="3649816" cy="231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90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7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7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eaLnBrk="1" hangingPunct="1"/>
            <a:r>
              <a:rPr lang="fr-FR" dirty="0" smtClean="0"/>
              <a:t>Le positionnement</a:t>
            </a:r>
          </a:p>
        </p:txBody>
      </p:sp>
      <p:sp>
        <p:nvSpPr>
          <p:cNvPr id="240643" name="Text Box 3"/>
          <p:cNvSpPr txBox="1">
            <a:spLocks noChangeArrowheads="1"/>
          </p:cNvSpPr>
          <p:nvPr/>
        </p:nvSpPr>
        <p:spPr bwMode="auto">
          <a:xfrm>
            <a:off x="1073697" y="2686050"/>
            <a:ext cx="10050957" cy="1569660"/>
          </a:xfrm>
          <a:prstGeom prst="rect">
            <a:avLst/>
          </a:prstGeom>
          <a:noFill/>
          <a:ln w="9525">
            <a:solidFill>
              <a:schemeClr val="accent1"/>
            </a:solidFill>
            <a:miter lim="800000"/>
            <a:headEnd/>
            <a:tailEnd/>
          </a:ln>
        </p:spPr>
        <p:txBody>
          <a:bodyPr wrap="none">
            <a:spAutoFit/>
          </a:bodyPr>
          <a:lstStyle/>
          <a:p>
            <a:pPr algn="ctr" eaLnBrk="0" hangingPunct="0"/>
            <a:r>
              <a:rPr lang="fr-FR" sz="3200" b="1" i="1" dirty="0">
                <a:solidFill>
                  <a:schemeClr val="accent2">
                    <a:lumMod val="50000"/>
                  </a:schemeClr>
                </a:solidFill>
              </a:rPr>
              <a:t>Positionner consiste à donner une place au produit</a:t>
            </a:r>
          </a:p>
          <a:p>
            <a:pPr algn="ctr" eaLnBrk="0" hangingPunct="0"/>
            <a:r>
              <a:rPr lang="fr-FR" sz="3200" b="1" i="1" dirty="0">
                <a:solidFill>
                  <a:schemeClr val="accent2">
                    <a:lumMod val="50000"/>
                  </a:schemeClr>
                </a:solidFill>
              </a:rPr>
              <a:t>dans l ’esprit du consommateur, </a:t>
            </a:r>
          </a:p>
          <a:p>
            <a:pPr algn="ctr" eaLnBrk="0" hangingPunct="0"/>
            <a:r>
              <a:rPr lang="fr-FR" sz="3200" b="1" i="1" dirty="0">
                <a:solidFill>
                  <a:schemeClr val="accent2">
                    <a:lumMod val="50000"/>
                  </a:schemeClr>
                </a:solidFill>
              </a:rPr>
              <a:t>par rapport aux produits concurrents</a:t>
            </a:r>
          </a:p>
        </p:txBody>
      </p:sp>
    </p:spTree>
    <p:extLst>
      <p:ext uri="{BB962C8B-B14F-4D97-AF65-F5344CB8AC3E}">
        <p14:creationId xmlns:p14="http://schemas.microsoft.com/office/powerpoint/2010/main" val="1375303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7170" name="Picture 2" descr="ésultat de recherche d'images pour &quot;exemple de positionnemen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986" y="-103826"/>
            <a:ext cx="9270124" cy="696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97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descr="chanel5tradi"/>
          <p:cNvPicPr>
            <a:picLocks noChangeAspect="1" noChangeArrowheads="1"/>
          </p:cNvPicPr>
          <p:nvPr/>
        </p:nvPicPr>
        <p:blipFill>
          <a:blip r:embed="rId3" cstate="print"/>
          <a:srcRect/>
          <a:stretch>
            <a:fillRect/>
          </a:stretch>
        </p:blipFill>
        <p:spPr bwMode="auto">
          <a:xfrm>
            <a:off x="0" y="3175"/>
            <a:ext cx="5026025" cy="6854825"/>
          </a:xfrm>
          <a:prstGeom prst="rect">
            <a:avLst/>
          </a:prstGeom>
          <a:noFill/>
          <a:ln w="9525">
            <a:noFill/>
            <a:miter lim="800000"/>
            <a:headEnd/>
            <a:tailEnd/>
          </a:ln>
        </p:spPr>
      </p:pic>
      <p:pic>
        <p:nvPicPr>
          <p:cNvPr id="8194" name="Picture 2" descr="ésultat de recherche d'images pour &quot;lolita lempicka&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59" y="3175"/>
            <a:ext cx="47815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ésultat de recherche d'images pour &quot;shalimar pub&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0450" y="3743325"/>
            <a:ext cx="4781550" cy="31146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ésultat de recherche d'images pour &quot;samsara guerlain&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025" y="3063929"/>
            <a:ext cx="33909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6306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descr="mag_homme_printemps"/>
          <p:cNvPicPr>
            <a:picLocks noChangeAspect="1" noChangeArrowheads="1"/>
          </p:cNvPicPr>
          <p:nvPr/>
        </p:nvPicPr>
        <p:blipFill>
          <a:blip r:embed="rId3" cstate="print"/>
          <a:srcRect/>
          <a:stretch>
            <a:fillRect/>
          </a:stretch>
        </p:blipFill>
        <p:spPr bwMode="auto">
          <a:xfrm>
            <a:off x="1524000" y="0"/>
            <a:ext cx="8839200" cy="6940550"/>
          </a:xfrm>
          <a:prstGeom prst="rect">
            <a:avLst/>
          </a:prstGeom>
          <a:noFill/>
          <a:ln w="9525">
            <a:noFill/>
            <a:miter lim="800000"/>
            <a:headEnd/>
            <a:tailEnd/>
          </a:ln>
        </p:spPr>
      </p:pic>
    </p:spTree>
    <p:extLst>
      <p:ext uri="{BB962C8B-B14F-4D97-AF65-F5344CB8AC3E}">
        <p14:creationId xmlns:p14="http://schemas.microsoft.com/office/powerpoint/2010/main" val="17686400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descr="mag_homme_madelios"/>
          <p:cNvPicPr>
            <a:picLocks noChangeAspect="1" noChangeArrowheads="1"/>
          </p:cNvPicPr>
          <p:nvPr/>
        </p:nvPicPr>
        <p:blipFill>
          <a:blip r:embed="rId3" cstate="print"/>
          <a:srcRect/>
          <a:stretch>
            <a:fillRect/>
          </a:stretch>
        </p:blipFill>
        <p:spPr bwMode="auto">
          <a:xfrm>
            <a:off x="1520826" y="0"/>
            <a:ext cx="9147175" cy="6521450"/>
          </a:xfrm>
          <a:prstGeom prst="rect">
            <a:avLst/>
          </a:prstGeom>
          <a:noFill/>
          <a:ln w="9525">
            <a:noFill/>
            <a:miter lim="800000"/>
            <a:headEnd/>
            <a:tailEnd/>
          </a:ln>
        </p:spPr>
      </p:pic>
    </p:spTree>
    <p:extLst>
      <p:ext uri="{BB962C8B-B14F-4D97-AF65-F5344CB8AC3E}">
        <p14:creationId xmlns:p14="http://schemas.microsoft.com/office/powerpoint/2010/main" val="946484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mag_homme_lafayette"/>
          <p:cNvPicPr>
            <a:picLocks noChangeAspect="1" noChangeArrowheads="1"/>
          </p:cNvPicPr>
          <p:nvPr/>
        </p:nvPicPr>
        <p:blipFill>
          <a:blip r:embed="rId3" cstate="print"/>
          <a:srcRect/>
          <a:stretch>
            <a:fillRect/>
          </a:stretch>
        </p:blipFill>
        <p:spPr bwMode="auto">
          <a:xfrm>
            <a:off x="3587750" y="1"/>
            <a:ext cx="5016500" cy="6854825"/>
          </a:xfrm>
          <a:prstGeom prst="rect">
            <a:avLst/>
          </a:prstGeom>
          <a:noFill/>
          <a:ln w="9525">
            <a:noFill/>
            <a:miter lim="800000"/>
            <a:headEnd/>
            <a:tailEnd/>
          </a:ln>
        </p:spPr>
      </p:pic>
      <p:sp>
        <p:nvSpPr>
          <p:cNvPr id="244739"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solidFill>
                  <a:srgbClr val="339933"/>
                </a:solidFill>
              </a:rPr>
              <a:t>3. Le positionnement</a:t>
            </a:r>
          </a:p>
        </p:txBody>
      </p:sp>
    </p:spTree>
    <p:extLst>
      <p:ext uri="{BB962C8B-B14F-4D97-AF65-F5344CB8AC3E}">
        <p14:creationId xmlns:p14="http://schemas.microsoft.com/office/powerpoint/2010/main" val="1023107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8347" y="566518"/>
            <a:ext cx="4077175" cy="4687869"/>
          </a:xfrm>
        </p:spPr>
        <p:txBody>
          <a:bodyPr/>
          <a:lstStyle/>
          <a:p>
            <a:r>
              <a:rPr lang="fr-FR" dirty="0" smtClean="0"/>
              <a:t>De l’analyse à la formulation du plan en passant par la stratégie</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2509" y="300877"/>
            <a:ext cx="6104238" cy="5847218"/>
          </a:xfrm>
        </p:spPr>
      </p:pic>
    </p:spTree>
    <p:extLst>
      <p:ext uri="{BB962C8B-B14F-4D97-AF65-F5344CB8AC3E}">
        <p14:creationId xmlns:p14="http://schemas.microsoft.com/office/powerpoint/2010/main" val="17933834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eaLnBrk="1" hangingPunct="1"/>
            <a:r>
              <a:rPr lang="fr-FR" smtClean="0"/>
              <a:t>Le losange du positionnement</a:t>
            </a:r>
          </a:p>
        </p:txBody>
      </p:sp>
      <p:sp>
        <p:nvSpPr>
          <p:cNvPr id="225283" name="Text Box 3"/>
          <p:cNvSpPr txBox="1">
            <a:spLocks noChangeArrowheads="1"/>
          </p:cNvSpPr>
          <p:nvPr/>
        </p:nvSpPr>
        <p:spPr bwMode="auto">
          <a:xfrm>
            <a:off x="4800601" y="1628801"/>
            <a:ext cx="2212975" cy="796925"/>
          </a:xfrm>
          <a:prstGeom prst="rect">
            <a:avLst/>
          </a:prstGeom>
          <a:solidFill>
            <a:srgbClr val="FFFFFF"/>
          </a:solidFill>
          <a:ln w="9525">
            <a:noFill/>
            <a:miter lim="800000"/>
            <a:headEnd/>
            <a:tailEnd/>
          </a:ln>
        </p:spPr>
        <p:txBody>
          <a:bodyPr/>
          <a:lstStyle/>
          <a:p>
            <a:pPr algn="ctr" eaLnBrk="0" hangingPunct="0"/>
            <a:r>
              <a:rPr lang="fr-FR" b="1">
                <a:latin typeface="+mj-lt"/>
              </a:rPr>
              <a:t>Pourquoi</a:t>
            </a:r>
          </a:p>
          <a:p>
            <a:pPr algn="ctr" eaLnBrk="0" hangingPunct="0"/>
            <a:r>
              <a:rPr lang="fr-FR" b="1">
                <a:latin typeface="+mj-lt"/>
              </a:rPr>
              <a:t>(les bénéfices)</a:t>
            </a:r>
          </a:p>
        </p:txBody>
      </p:sp>
      <p:sp>
        <p:nvSpPr>
          <p:cNvPr id="225284" name="Text Box 4"/>
          <p:cNvSpPr txBox="1">
            <a:spLocks noChangeArrowheads="1"/>
          </p:cNvSpPr>
          <p:nvPr/>
        </p:nvSpPr>
        <p:spPr bwMode="auto">
          <a:xfrm>
            <a:off x="7696200" y="3886201"/>
            <a:ext cx="1620838" cy="796925"/>
          </a:xfrm>
          <a:prstGeom prst="rect">
            <a:avLst/>
          </a:prstGeom>
          <a:solidFill>
            <a:srgbClr val="FFFFFF"/>
          </a:solidFill>
          <a:ln w="9525">
            <a:noFill/>
            <a:miter lim="800000"/>
            <a:headEnd/>
            <a:tailEnd/>
          </a:ln>
        </p:spPr>
        <p:txBody>
          <a:bodyPr/>
          <a:lstStyle/>
          <a:p>
            <a:pPr algn="ctr" eaLnBrk="0" hangingPunct="0"/>
            <a:r>
              <a:rPr lang="fr-FR" b="1">
                <a:latin typeface="+mj-lt"/>
              </a:rPr>
              <a:t>Qui</a:t>
            </a:r>
          </a:p>
          <a:p>
            <a:pPr algn="ctr" eaLnBrk="0" hangingPunct="0"/>
            <a:r>
              <a:rPr lang="fr-FR" b="1">
                <a:latin typeface="+mj-lt"/>
              </a:rPr>
              <a:t>(la cible)</a:t>
            </a:r>
          </a:p>
        </p:txBody>
      </p:sp>
      <p:sp>
        <p:nvSpPr>
          <p:cNvPr id="225285" name="Text Box 5"/>
          <p:cNvSpPr txBox="1">
            <a:spLocks noChangeArrowheads="1"/>
          </p:cNvSpPr>
          <p:nvPr/>
        </p:nvSpPr>
        <p:spPr bwMode="auto">
          <a:xfrm>
            <a:off x="4495801" y="5791201"/>
            <a:ext cx="2773363" cy="796925"/>
          </a:xfrm>
          <a:prstGeom prst="rect">
            <a:avLst/>
          </a:prstGeom>
          <a:solidFill>
            <a:srgbClr val="FFFFFF"/>
          </a:solidFill>
          <a:ln w="9525">
            <a:noFill/>
            <a:miter lim="800000"/>
            <a:headEnd/>
            <a:tailEnd/>
          </a:ln>
        </p:spPr>
        <p:txBody>
          <a:bodyPr/>
          <a:lstStyle/>
          <a:p>
            <a:pPr algn="ctr" eaLnBrk="0" hangingPunct="0"/>
            <a:r>
              <a:rPr lang="fr-FR" b="1">
                <a:latin typeface="+mj-lt"/>
              </a:rPr>
              <a:t>Quand</a:t>
            </a:r>
          </a:p>
          <a:p>
            <a:pPr algn="ctr" eaLnBrk="0" hangingPunct="0"/>
            <a:r>
              <a:rPr lang="fr-FR" b="1">
                <a:latin typeface="+mj-lt"/>
              </a:rPr>
              <a:t>(la situation d'usage)</a:t>
            </a:r>
          </a:p>
        </p:txBody>
      </p:sp>
      <p:sp>
        <p:nvSpPr>
          <p:cNvPr id="225286" name="Text Box 6"/>
          <p:cNvSpPr txBox="1">
            <a:spLocks noChangeArrowheads="1"/>
          </p:cNvSpPr>
          <p:nvPr/>
        </p:nvSpPr>
        <p:spPr bwMode="auto">
          <a:xfrm>
            <a:off x="1752601" y="3886201"/>
            <a:ext cx="2403475" cy="796925"/>
          </a:xfrm>
          <a:prstGeom prst="rect">
            <a:avLst/>
          </a:prstGeom>
          <a:solidFill>
            <a:srgbClr val="FFFFFF"/>
          </a:solidFill>
          <a:ln w="9525">
            <a:noFill/>
            <a:miter lim="800000"/>
            <a:headEnd/>
            <a:tailEnd/>
          </a:ln>
        </p:spPr>
        <p:txBody>
          <a:bodyPr/>
          <a:lstStyle/>
          <a:p>
            <a:pPr algn="ctr" eaLnBrk="0" hangingPunct="0"/>
            <a:r>
              <a:rPr lang="fr-FR" b="1">
                <a:latin typeface="+mj-lt"/>
              </a:rPr>
              <a:t>Contre qui</a:t>
            </a:r>
          </a:p>
          <a:p>
            <a:pPr algn="ctr" eaLnBrk="0" hangingPunct="0"/>
            <a:r>
              <a:rPr lang="fr-FR" b="1">
                <a:latin typeface="+mj-lt"/>
              </a:rPr>
              <a:t>(les concurrents)</a:t>
            </a:r>
          </a:p>
        </p:txBody>
      </p:sp>
      <p:sp>
        <p:nvSpPr>
          <p:cNvPr id="245767" name="AutoShape 8"/>
          <p:cNvSpPr>
            <a:spLocks noChangeArrowheads="1"/>
          </p:cNvSpPr>
          <p:nvPr/>
        </p:nvSpPr>
        <p:spPr bwMode="auto">
          <a:xfrm>
            <a:off x="4572000" y="2362200"/>
            <a:ext cx="2667000" cy="3505200"/>
          </a:xfrm>
          <a:prstGeom prst="diamond">
            <a:avLst/>
          </a:prstGeom>
          <a:solidFill>
            <a:schemeClr val="accent2"/>
          </a:solidFill>
          <a:ln w="9525">
            <a:solidFill>
              <a:schemeClr val="tx1"/>
            </a:solidFill>
            <a:miter lim="800000"/>
            <a:headEnd/>
            <a:tailEnd/>
          </a:ln>
        </p:spPr>
        <p:txBody>
          <a:bodyPr wrap="none" anchor="ctr"/>
          <a:lstStyle/>
          <a:p>
            <a:endParaRPr lang="fr-FR">
              <a:latin typeface="+mj-lt"/>
            </a:endParaRPr>
          </a:p>
        </p:txBody>
      </p:sp>
    </p:spTree>
    <p:extLst>
      <p:ext uri="{BB962C8B-B14F-4D97-AF65-F5344CB8AC3E}">
        <p14:creationId xmlns:p14="http://schemas.microsoft.com/office/powerpoint/2010/main" val="82301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5283"/>
                                        </p:tgtEl>
                                        <p:attrNameLst>
                                          <p:attrName>style.visibility</p:attrName>
                                        </p:attrNameLst>
                                      </p:cBhvr>
                                      <p:to>
                                        <p:strVal val="visible"/>
                                      </p:to>
                                    </p:set>
                                    <p:anim calcmode="lin" valueType="num">
                                      <p:cBhvr>
                                        <p:cTn id="7" dur="500" fill="hold"/>
                                        <p:tgtEl>
                                          <p:spTgt spid="225283"/>
                                        </p:tgtEl>
                                        <p:attrNameLst>
                                          <p:attrName>ppt_w</p:attrName>
                                        </p:attrNameLst>
                                      </p:cBhvr>
                                      <p:tavLst>
                                        <p:tav tm="0">
                                          <p:val>
                                            <p:fltVal val="0"/>
                                          </p:val>
                                        </p:tav>
                                        <p:tav tm="100000">
                                          <p:val>
                                            <p:strVal val="#ppt_w"/>
                                          </p:val>
                                        </p:tav>
                                      </p:tavLst>
                                    </p:anim>
                                    <p:anim calcmode="lin" valueType="num">
                                      <p:cBhvr>
                                        <p:cTn id="8" dur="500" fill="hold"/>
                                        <p:tgtEl>
                                          <p:spTgt spid="22528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25284"/>
                                        </p:tgtEl>
                                        <p:attrNameLst>
                                          <p:attrName>style.visibility</p:attrName>
                                        </p:attrNameLst>
                                      </p:cBhvr>
                                      <p:to>
                                        <p:strVal val="visible"/>
                                      </p:to>
                                    </p:set>
                                    <p:anim calcmode="lin" valueType="num">
                                      <p:cBhvr>
                                        <p:cTn id="13" dur="500" fill="hold"/>
                                        <p:tgtEl>
                                          <p:spTgt spid="225284"/>
                                        </p:tgtEl>
                                        <p:attrNameLst>
                                          <p:attrName>ppt_w</p:attrName>
                                        </p:attrNameLst>
                                      </p:cBhvr>
                                      <p:tavLst>
                                        <p:tav tm="0">
                                          <p:val>
                                            <p:fltVal val="0"/>
                                          </p:val>
                                        </p:tav>
                                        <p:tav tm="100000">
                                          <p:val>
                                            <p:strVal val="#ppt_w"/>
                                          </p:val>
                                        </p:tav>
                                      </p:tavLst>
                                    </p:anim>
                                    <p:anim calcmode="lin" valueType="num">
                                      <p:cBhvr>
                                        <p:cTn id="14" dur="500" fill="hold"/>
                                        <p:tgtEl>
                                          <p:spTgt spid="22528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25285"/>
                                        </p:tgtEl>
                                        <p:attrNameLst>
                                          <p:attrName>style.visibility</p:attrName>
                                        </p:attrNameLst>
                                      </p:cBhvr>
                                      <p:to>
                                        <p:strVal val="visible"/>
                                      </p:to>
                                    </p:set>
                                    <p:anim calcmode="lin" valueType="num">
                                      <p:cBhvr>
                                        <p:cTn id="19" dur="500" fill="hold"/>
                                        <p:tgtEl>
                                          <p:spTgt spid="225285"/>
                                        </p:tgtEl>
                                        <p:attrNameLst>
                                          <p:attrName>ppt_w</p:attrName>
                                        </p:attrNameLst>
                                      </p:cBhvr>
                                      <p:tavLst>
                                        <p:tav tm="0">
                                          <p:val>
                                            <p:fltVal val="0"/>
                                          </p:val>
                                        </p:tav>
                                        <p:tav tm="100000">
                                          <p:val>
                                            <p:strVal val="#ppt_w"/>
                                          </p:val>
                                        </p:tav>
                                      </p:tavLst>
                                    </p:anim>
                                    <p:anim calcmode="lin" valueType="num">
                                      <p:cBhvr>
                                        <p:cTn id="20" dur="500" fill="hold"/>
                                        <p:tgtEl>
                                          <p:spTgt spid="22528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25286"/>
                                        </p:tgtEl>
                                        <p:attrNameLst>
                                          <p:attrName>style.visibility</p:attrName>
                                        </p:attrNameLst>
                                      </p:cBhvr>
                                      <p:to>
                                        <p:strVal val="visible"/>
                                      </p:to>
                                    </p:set>
                                    <p:anim calcmode="lin" valueType="num">
                                      <p:cBhvr>
                                        <p:cTn id="25" dur="500" fill="hold"/>
                                        <p:tgtEl>
                                          <p:spTgt spid="225286"/>
                                        </p:tgtEl>
                                        <p:attrNameLst>
                                          <p:attrName>ppt_w</p:attrName>
                                        </p:attrNameLst>
                                      </p:cBhvr>
                                      <p:tavLst>
                                        <p:tav tm="0">
                                          <p:val>
                                            <p:fltVal val="0"/>
                                          </p:val>
                                        </p:tav>
                                        <p:tav tm="100000">
                                          <p:val>
                                            <p:strVal val="#ppt_w"/>
                                          </p:val>
                                        </p:tav>
                                      </p:tavLst>
                                    </p:anim>
                                    <p:anim calcmode="lin" valueType="num">
                                      <p:cBhvr>
                                        <p:cTn id="26" dur="500" fill="hold"/>
                                        <p:tgtEl>
                                          <p:spTgt spid="2252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autoUpdateAnimBg="0"/>
      <p:bldP spid="225284" grpId="0" animBg="1" autoUpdateAnimBg="0"/>
      <p:bldP spid="225285" grpId="0" animBg="1" autoUpdateAnimBg="0"/>
      <p:bldP spid="225286"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3" descr="VichyBasicHomme"/>
          <p:cNvPicPr>
            <a:picLocks noChangeAspect="1" noChangeArrowheads="1"/>
          </p:cNvPicPr>
          <p:nvPr/>
        </p:nvPicPr>
        <p:blipFill>
          <a:blip r:embed="rId3" cstate="print"/>
          <a:srcRect/>
          <a:stretch>
            <a:fillRect/>
          </a:stretch>
        </p:blipFill>
        <p:spPr bwMode="auto">
          <a:xfrm>
            <a:off x="3795714" y="457201"/>
            <a:ext cx="4600575" cy="5940425"/>
          </a:xfrm>
          <a:prstGeom prst="rect">
            <a:avLst/>
          </a:prstGeom>
          <a:noFill/>
          <a:ln w="9525">
            <a:noFill/>
            <a:miter lim="800000"/>
            <a:headEnd/>
            <a:tailEnd/>
          </a:ln>
        </p:spPr>
      </p:pic>
      <p:grpSp>
        <p:nvGrpSpPr>
          <p:cNvPr id="2" name="Group 4"/>
          <p:cNvGrpSpPr>
            <a:grpSpLocks/>
          </p:cNvGrpSpPr>
          <p:nvPr/>
        </p:nvGrpSpPr>
        <p:grpSpPr bwMode="auto">
          <a:xfrm>
            <a:off x="1752600" y="762000"/>
            <a:ext cx="2362200" cy="685800"/>
            <a:chOff x="144" y="480"/>
            <a:chExt cx="1488" cy="432"/>
          </a:xfrm>
          <a:solidFill>
            <a:schemeClr val="accent2"/>
          </a:solidFill>
        </p:grpSpPr>
        <p:sp>
          <p:nvSpPr>
            <p:cNvPr id="246797" name="Rectangle 5"/>
            <p:cNvSpPr>
              <a:spLocks noChangeArrowheads="1"/>
            </p:cNvSpPr>
            <p:nvPr/>
          </p:nvSpPr>
          <p:spPr bwMode="auto">
            <a:xfrm>
              <a:off x="144" y="480"/>
              <a:ext cx="960" cy="432"/>
            </a:xfrm>
            <a:prstGeom prst="rect">
              <a:avLst/>
            </a:prstGeom>
            <a:grpFill/>
            <a:ln w="9525">
              <a:solidFill>
                <a:schemeClr val="tx1"/>
              </a:solidFill>
              <a:miter lim="800000"/>
              <a:headEnd/>
              <a:tailEnd/>
            </a:ln>
          </p:spPr>
          <p:txBody>
            <a:bodyPr wrap="none" anchor="ctr"/>
            <a:lstStyle/>
            <a:p>
              <a:pPr algn="ctr" eaLnBrk="0" hangingPunct="0"/>
              <a:r>
                <a:rPr lang="fr-FR" sz="2000" b="1">
                  <a:solidFill>
                    <a:schemeClr val="bg1"/>
                  </a:solidFill>
                </a:rPr>
                <a:t>Qui?</a:t>
              </a:r>
            </a:p>
          </p:txBody>
        </p:sp>
        <p:sp>
          <p:nvSpPr>
            <p:cNvPr id="246798" name="Line 6"/>
            <p:cNvSpPr>
              <a:spLocks noChangeShapeType="1"/>
            </p:cNvSpPr>
            <p:nvPr/>
          </p:nvSpPr>
          <p:spPr bwMode="auto">
            <a:xfrm>
              <a:off x="1104" y="768"/>
              <a:ext cx="528" cy="96"/>
            </a:xfrm>
            <a:prstGeom prst="line">
              <a:avLst/>
            </a:prstGeom>
            <a:grpFill/>
            <a:ln w="57150">
              <a:solidFill>
                <a:schemeClr val="folHlink"/>
              </a:solidFill>
              <a:round/>
              <a:headEnd/>
              <a:tailEnd type="triangle" w="med" len="med"/>
            </a:ln>
          </p:spPr>
          <p:txBody>
            <a:bodyPr/>
            <a:lstStyle/>
            <a:p>
              <a:endParaRPr lang="fr-FR"/>
            </a:p>
          </p:txBody>
        </p:sp>
      </p:grpSp>
      <p:grpSp>
        <p:nvGrpSpPr>
          <p:cNvPr id="3" name="Group 7"/>
          <p:cNvGrpSpPr>
            <a:grpSpLocks/>
          </p:cNvGrpSpPr>
          <p:nvPr/>
        </p:nvGrpSpPr>
        <p:grpSpPr bwMode="auto">
          <a:xfrm>
            <a:off x="1752600" y="2133600"/>
            <a:ext cx="2971800" cy="838200"/>
            <a:chOff x="144" y="1344"/>
            <a:chExt cx="1872" cy="528"/>
          </a:xfrm>
          <a:solidFill>
            <a:schemeClr val="accent2"/>
          </a:solidFill>
        </p:grpSpPr>
        <p:sp>
          <p:nvSpPr>
            <p:cNvPr id="246795" name="Rectangle 8"/>
            <p:cNvSpPr>
              <a:spLocks noChangeArrowheads="1"/>
            </p:cNvSpPr>
            <p:nvPr/>
          </p:nvSpPr>
          <p:spPr bwMode="auto">
            <a:xfrm>
              <a:off x="144" y="1344"/>
              <a:ext cx="960" cy="432"/>
            </a:xfrm>
            <a:prstGeom prst="rect">
              <a:avLst/>
            </a:prstGeom>
            <a:grpFill/>
            <a:ln w="9525">
              <a:solidFill>
                <a:schemeClr val="tx1"/>
              </a:solidFill>
              <a:miter lim="800000"/>
              <a:headEnd/>
              <a:tailEnd/>
            </a:ln>
          </p:spPr>
          <p:txBody>
            <a:bodyPr wrap="none" anchor="ctr"/>
            <a:lstStyle/>
            <a:p>
              <a:pPr algn="ctr" eaLnBrk="0" hangingPunct="0"/>
              <a:r>
                <a:rPr lang="fr-FR" sz="2000" b="1">
                  <a:solidFill>
                    <a:schemeClr val="bg1"/>
                  </a:solidFill>
                </a:rPr>
                <a:t>Contre qui?</a:t>
              </a:r>
            </a:p>
          </p:txBody>
        </p:sp>
        <p:sp>
          <p:nvSpPr>
            <p:cNvPr id="246796" name="Line 9"/>
            <p:cNvSpPr>
              <a:spLocks noChangeShapeType="1"/>
            </p:cNvSpPr>
            <p:nvPr/>
          </p:nvSpPr>
          <p:spPr bwMode="auto">
            <a:xfrm>
              <a:off x="1104" y="1584"/>
              <a:ext cx="912" cy="288"/>
            </a:xfrm>
            <a:prstGeom prst="line">
              <a:avLst/>
            </a:prstGeom>
            <a:grpFill/>
            <a:ln w="57150">
              <a:solidFill>
                <a:schemeClr val="folHlink"/>
              </a:solidFill>
              <a:round/>
              <a:headEnd/>
              <a:tailEnd type="triangle" w="med" len="med"/>
            </a:ln>
          </p:spPr>
          <p:txBody>
            <a:bodyPr/>
            <a:lstStyle/>
            <a:p>
              <a:endParaRPr lang="fr-FR"/>
            </a:p>
          </p:txBody>
        </p:sp>
      </p:grpSp>
      <p:grpSp>
        <p:nvGrpSpPr>
          <p:cNvPr id="4" name="Group 10"/>
          <p:cNvGrpSpPr>
            <a:grpSpLocks/>
          </p:cNvGrpSpPr>
          <p:nvPr/>
        </p:nvGrpSpPr>
        <p:grpSpPr bwMode="auto">
          <a:xfrm>
            <a:off x="7848600" y="762000"/>
            <a:ext cx="2514600" cy="990600"/>
            <a:chOff x="3984" y="480"/>
            <a:chExt cx="1584" cy="624"/>
          </a:xfrm>
          <a:solidFill>
            <a:schemeClr val="accent2"/>
          </a:solidFill>
        </p:grpSpPr>
        <p:sp>
          <p:nvSpPr>
            <p:cNvPr id="246793" name="Rectangle 11"/>
            <p:cNvSpPr>
              <a:spLocks noChangeArrowheads="1"/>
            </p:cNvSpPr>
            <p:nvPr/>
          </p:nvSpPr>
          <p:spPr bwMode="auto">
            <a:xfrm>
              <a:off x="4608" y="480"/>
              <a:ext cx="960" cy="432"/>
            </a:xfrm>
            <a:prstGeom prst="rect">
              <a:avLst/>
            </a:prstGeom>
            <a:grpFill/>
            <a:ln w="9525">
              <a:solidFill>
                <a:schemeClr val="tx1"/>
              </a:solidFill>
              <a:miter lim="800000"/>
              <a:headEnd/>
              <a:tailEnd/>
            </a:ln>
          </p:spPr>
          <p:txBody>
            <a:bodyPr wrap="none" anchor="ctr"/>
            <a:lstStyle/>
            <a:p>
              <a:pPr algn="ctr" eaLnBrk="0" hangingPunct="0"/>
              <a:r>
                <a:rPr lang="fr-FR" sz="2000" b="1">
                  <a:solidFill>
                    <a:schemeClr val="bg1"/>
                  </a:solidFill>
                </a:rPr>
                <a:t>Pourquoi?</a:t>
              </a:r>
            </a:p>
          </p:txBody>
        </p:sp>
        <p:sp>
          <p:nvSpPr>
            <p:cNvPr id="246794" name="Line 12"/>
            <p:cNvSpPr>
              <a:spLocks noChangeShapeType="1"/>
            </p:cNvSpPr>
            <p:nvPr/>
          </p:nvSpPr>
          <p:spPr bwMode="auto">
            <a:xfrm flipH="1">
              <a:off x="3984" y="768"/>
              <a:ext cx="624" cy="336"/>
            </a:xfrm>
            <a:prstGeom prst="line">
              <a:avLst/>
            </a:prstGeom>
            <a:grpFill/>
            <a:ln w="57150">
              <a:solidFill>
                <a:schemeClr val="folHlink"/>
              </a:solidFill>
              <a:round/>
              <a:headEnd/>
              <a:tailEnd type="triangle" w="med" len="med"/>
            </a:ln>
          </p:spPr>
          <p:txBody>
            <a:bodyPr/>
            <a:lstStyle/>
            <a:p>
              <a:endParaRPr lang="fr-FR"/>
            </a:p>
          </p:txBody>
        </p:sp>
      </p:grpSp>
      <p:grpSp>
        <p:nvGrpSpPr>
          <p:cNvPr id="5" name="Group 13"/>
          <p:cNvGrpSpPr>
            <a:grpSpLocks/>
          </p:cNvGrpSpPr>
          <p:nvPr/>
        </p:nvGrpSpPr>
        <p:grpSpPr bwMode="auto">
          <a:xfrm>
            <a:off x="7924800" y="2133600"/>
            <a:ext cx="2514600" cy="685800"/>
            <a:chOff x="4032" y="1344"/>
            <a:chExt cx="1584" cy="432"/>
          </a:xfrm>
          <a:solidFill>
            <a:schemeClr val="accent2"/>
          </a:solidFill>
        </p:grpSpPr>
        <p:sp>
          <p:nvSpPr>
            <p:cNvPr id="246791" name="Rectangle 14"/>
            <p:cNvSpPr>
              <a:spLocks noChangeArrowheads="1"/>
            </p:cNvSpPr>
            <p:nvPr/>
          </p:nvSpPr>
          <p:spPr bwMode="auto">
            <a:xfrm>
              <a:off x="4656" y="1344"/>
              <a:ext cx="960" cy="432"/>
            </a:xfrm>
            <a:prstGeom prst="rect">
              <a:avLst/>
            </a:prstGeom>
            <a:grpFill/>
            <a:ln w="9525">
              <a:solidFill>
                <a:schemeClr val="tx1"/>
              </a:solidFill>
              <a:miter lim="800000"/>
              <a:headEnd/>
              <a:tailEnd/>
            </a:ln>
          </p:spPr>
          <p:txBody>
            <a:bodyPr wrap="none" anchor="ctr"/>
            <a:lstStyle/>
            <a:p>
              <a:pPr algn="ctr" eaLnBrk="0" hangingPunct="0"/>
              <a:r>
                <a:rPr lang="fr-FR" sz="2000" b="1">
                  <a:solidFill>
                    <a:schemeClr val="bg1"/>
                  </a:solidFill>
                </a:rPr>
                <a:t>Quand?</a:t>
              </a:r>
            </a:p>
          </p:txBody>
        </p:sp>
        <p:sp>
          <p:nvSpPr>
            <p:cNvPr id="246792" name="Line 15"/>
            <p:cNvSpPr>
              <a:spLocks noChangeShapeType="1"/>
            </p:cNvSpPr>
            <p:nvPr/>
          </p:nvSpPr>
          <p:spPr bwMode="auto">
            <a:xfrm flipH="1">
              <a:off x="4032" y="1632"/>
              <a:ext cx="624" cy="0"/>
            </a:xfrm>
            <a:prstGeom prst="line">
              <a:avLst/>
            </a:prstGeom>
            <a:grpFill/>
            <a:ln w="57150">
              <a:solidFill>
                <a:schemeClr val="folHlink"/>
              </a:solidFill>
              <a:round/>
              <a:headEnd/>
              <a:tailEnd type="triangle" w="med" len="med"/>
            </a:ln>
          </p:spPr>
          <p:txBody>
            <a:bodyPr/>
            <a:lstStyle/>
            <a:p>
              <a:endParaRPr lang="fr-FR"/>
            </a:p>
          </p:txBody>
        </p:sp>
      </p:grpSp>
    </p:spTree>
    <p:extLst>
      <p:ext uri="{BB962C8B-B14F-4D97-AF65-F5344CB8AC3E}">
        <p14:creationId xmlns:p14="http://schemas.microsoft.com/office/powerpoint/2010/main" val="78707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 quel losange de positionnement ?</a:t>
            </a:r>
            <a:endParaRPr lang="fr-FR" dirty="0"/>
          </a:p>
        </p:txBody>
      </p:sp>
      <p:sp>
        <p:nvSpPr>
          <p:cNvPr id="3" name="Espace réservé du contenu 2"/>
          <p:cNvSpPr>
            <a:spLocks noGrp="1"/>
          </p:cNvSpPr>
          <p:nvPr>
            <p:ph idx="1"/>
          </p:nvPr>
        </p:nvSpPr>
        <p:spPr/>
        <p:txBody>
          <a:bodyPr/>
          <a:lstStyle/>
          <a:p>
            <a:endParaRPr lang="fr-FR"/>
          </a:p>
        </p:txBody>
      </p:sp>
      <p:pic>
        <p:nvPicPr>
          <p:cNvPr id="9218" name="Picture 2" descr="ésultat de recherche d'images pour &quot;activia pub&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 y="2093976"/>
            <a:ext cx="4781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698" y="2121408"/>
            <a:ext cx="47815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50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r>
              <a:rPr lang="fr-FR" smtClean="0"/>
              <a:t>Créer le positionnement</a:t>
            </a:r>
          </a:p>
        </p:txBody>
      </p:sp>
      <p:sp>
        <p:nvSpPr>
          <p:cNvPr id="248835" name="Rectangle 3"/>
          <p:cNvSpPr>
            <a:spLocks noGrp="1" noChangeArrowheads="1"/>
          </p:cNvSpPr>
          <p:nvPr>
            <p:ph type="body" idx="1"/>
          </p:nvPr>
        </p:nvSpPr>
        <p:spPr/>
        <p:txBody>
          <a:bodyPr/>
          <a:lstStyle/>
          <a:p>
            <a:pPr eaLnBrk="1" hangingPunct="1"/>
            <a:r>
              <a:rPr lang="fr-FR" sz="2800" b="1"/>
              <a:t>Créer une association entre le produit offert et une enveloppe symbolique, c ’est-à-dire une référence susceptible d ’être mémorisée par le consommateur</a:t>
            </a:r>
            <a:endParaRPr lang="fr-FR" b="1" smtClean="0"/>
          </a:p>
          <a:p>
            <a:pPr lvl="1" eaLnBrk="1" hangingPunct="1"/>
            <a:r>
              <a:rPr lang="fr-FR" smtClean="0"/>
              <a:t>Nom et logo</a:t>
            </a:r>
          </a:p>
          <a:p>
            <a:pPr lvl="1" eaLnBrk="1" hangingPunct="1"/>
            <a:r>
              <a:rPr lang="fr-FR" smtClean="0"/>
              <a:t>Couleur</a:t>
            </a:r>
          </a:p>
          <a:p>
            <a:pPr lvl="1" eaLnBrk="1" hangingPunct="1"/>
            <a:r>
              <a:rPr lang="fr-FR" smtClean="0"/>
              <a:t>Origine historique et géographique</a:t>
            </a:r>
          </a:p>
          <a:p>
            <a:pPr lvl="1" eaLnBrk="1" hangingPunct="1"/>
            <a:r>
              <a:rPr lang="fr-FR" smtClean="0"/>
              <a:t>Valeur</a:t>
            </a:r>
          </a:p>
          <a:p>
            <a:pPr lvl="1" eaLnBrk="1" hangingPunct="1"/>
            <a:r>
              <a:rPr lang="fr-FR" smtClean="0"/>
              <a:t>Personnage</a:t>
            </a:r>
          </a:p>
          <a:p>
            <a:pPr lvl="1" eaLnBrk="1" hangingPunct="1"/>
            <a:endParaRPr lang="fr-FR" smtClean="0"/>
          </a:p>
        </p:txBody>
      </p:sp>
    </p:spTree>
    <p:extLst>
      <p:ext uri="{BB962C8B-B14F-4D97-AF65-F5344CB8AC3E}">
        <p14:creationId xmlns:p14="http://schemas.microsoft.com/office/powerpoint/2010/main" val="2127231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pPr eaLnBrk="1" hangingPunct="1"/>
            <a:r>
              <a:rPr lang="fr-FR" smtClean="0"/>
              <a:t>Créer le positionnement</a:t>
            </a:r>
          </a:p>
        </p:txBody>
      </p:sp>
      <p:sp>
        <p:nvSpPr>
          <p:cNvPr id="249859" name="Rectangle 3"/>
          <p:cNvSpPr>
            <a:spLocks noGrp="1" noChangeArrowheads="1"/>
          </p:cNvSpPr>
          <p:nvPr>
            <p:ph type="body" idx="1"/>
          </p:nvPr>
        </p:nvSpPr>
        <p:spPr>
          <a:xfrm>
            <a:off x="1919288" y="1628776"/>
            <a:ext cx="8229600" cy="4525963"/>
          </a:xfrm>
        </p:spPr>
        <p:txBody>
          <a:bodyPr/>
          <a:lstStyle/>
          <a:p>
            <a:pPr lvl="1" eaLnBrk="1" hangingPunct="1">
              <a:buFontTx/>
              <a:buNone/>
            </a:pPr>
            <a:endParaRPr lang="fr-FR" sz="2400" b="1" dirty="0"/>
          </a:p>
        </p:txBody>
      </p:sp>
      <p:grpSp>
        <p:nvGrpSpPr>
          <p:cNvPr id="249860" name="Group 12"/>
          <p:cNvGrpSpPr>
            <a:grpSpLocks/>
          </p:cNvGrpSpPr>
          <p:nvPr/>
        </p:nvGrpSpPr>
        <p:grpSpPr bwMode="auto">
          <a:xfrm>
            <a:off x="409903" y="2244725"/>
            <a:ext cx="10151735" cy="2624138"/>
            <a:chOff x="336" y="2064"/>
            <a:chExt cx="5535" cy="1653"/>
          </a:xfrm>
        </p:grpSpPr>
        <p:sp>
          <p:nvSpPr>
            <p:cNvPr id="249861" name="Text Box 4"/>
            <p:cNvSpPr txBox="1">
              <a:spLocks noChangeArrowheads="1"/>
            </p:cNvSpPr>
            <p:nvPr/>
          </p:nvSpPr>
          <p:spPr bwMode="auto">
            <a:xfrm>
              <a:off x="336" y="2606"/>
              <a:ext cx="1645" cy="512"/>
            </a:xfrm>
            <a:prstGeom prst="rect">
              <a:avLst/>
            </a:prstGeom>
            <a:solidFill>
              <a:srgbClr val="FFFFFF"/>
            </a:solidFill>
            <a:ln w="19050">
              <a:solidFill>
                <a:srgbClr val="000000"/>
              </a:solidFill>
              <a:miter lim="800000"/>
              <a:headEnd/>
              <a:tailEnd/>
            </a:ln>
          </p:spPr>
          <p:txBody>
            <a:bodyPr/>
            <a:lstStyle/>
            <a:p>
              <a:pPr algn="ctr" eaLnBrk="0" hangingPunct="0"/>
              <a:r>
                <a:rPr lang="fr-FR" sz="2600" b="1" dirty="0"/>
                <a:t>Positionnement voulu</a:t>
              </a:r>
            </a:p>
          </p:txBody>
        </p:sp>
        <p:sp>
          <p:nvSpPr>
            <p:cNvPr id="249862" name="Text Box 5"/>
            <p:cNvSpPr txBox="1">
              <a:spLocks noChangeArrowheads="1"/>
            </p:cNvSpPr>
            <p:nvPr/>
          </p:nvSpPr>
          <p:spPr bwMode="auto">
            <a:xfrm>
              <a:off x="3758" y="2606"/>
              <a:ext cx="2113" cy="512"/>
            </a:xfrm>
            <a:prstGeom prst="rect">
              <a:avLst/>
            </a:prstGeom>
            <a:solidFill>
              <a:srgbClr val="FFFFFF"/>
            </a:solidFill>
            <a:ln w="19050">
              <a:solidFill>
                <a:srgbClr val="000000"/>
              </a:solidFill>
              <a:miter lim="800000"/>
              <a:headEnd/>
              <a:tailEnd/>
            </a:ln>
          </p:spPr>
          <p:txBody>
            <a:bodyPr/>
            <a:lstStyle/>
            <a:p>
              <a:pPr algn="ctr" eaLnBrk="0" hangingPunct="0"/>
              <a:r>
                <a:rPr lang="fr-FR" sz="2600" b="1"/>
                <a:t>Positionnement obtenu</a:t>
              </a:r>
            </a:p>
          </p:txBody>
        </p:sp>
        <p:sp>
          <p:nvSpPr>
            <p:cNvPr id="249863" name="Text Box 6"/>
            <p:cNvSpPr txBox="1">
              <a:spLocks noChangeArrowheads="1"/>
            </p:cNvSpPr>
            <p:nvPr/>
          </p:nvSpPr>
          <p:spPr bwMode="auto">
            <a:xfrm>
              <a:off x="414" y="2082"/>
              <a:ext cx="1487" cy="456"/>
            </a:xfrm>
            <a:prstGeom prst="rect">
              <a:avLst/>
            </a:prstGeom>
            <a:solidFill>
              <a:srgbClr val="FFFFFF"/>
            </a:solidFill>
            <a:ln w="19050">
              <a:noFill/>
              <a:miter lim="800000"/>
              <a:headEnd/>
              <a:tailEnd/>
            </a:ln>
          </p:spPr>
          <p:txBody>
            <a:bodyPr/>
            <a:lstStyle/>
            <a:p>
              <a:pPr algn="ctr" eaLnBrk="0" hangingPunct="0"/>
              <a:r>
                <a:rPr lang="fr-FR" b="1"/>
                <a:t>Ce que</a:t>
              </a:r>
            </a:p>
            <a:p>
              <a:pPr algn="ctr" eaLnBrk="0" hangingPunct="0"/>
              <a:r>
                <a:rPr lang="fr-FR" b="1"/>
                <a:t>l'entreprise veut</a:t>
              </a:r>
            </a:p>
          </p:txBody>
        </p:sp>
        <p:sp>
          <p:nvSpPr>
            <p:cNvPr id="249864" name="Text Box 7"/>
            <p:cNvSpPr txBox="1">
              <a:spLocks noChangeArrowheads="1"/>
            </p:cNvSpPr>
            <p:nvPr/>
          </p:nvSpPr>
          <p:spPr bwMode="auto">
            <a:xfrm>
              <a:off x="3585" y="2064"/>
              <a:ext cx="1923" cy="484"/>
            </a:xfrm>
            <a:prstGeom prst="rect">
              <a:avLst/>
            </a:prstGeom>
            <a:solidFill>
              <a:srgbClr val="FFFFFF"/>
            </a:solidFill>
            <a:ln w="19050">
              <a:noFill/>
              <a:miter lim="800000"/>
              <a:headEnd/>
              <a:tailEnd/>
            </a:ln>
          </p:spPr>
          <p:txBody>
            <a:bodyPr/>
            <a:lstStyle/>
            <a:p>
              <a:pPr algn="ctr" eaLnBrk="0" hangingPunct="0"/>
              <a:r>
                <a:rPr lang="fr-FR" b="1"/>
                <a:t>Ce que le consommateur perçoit</a:t>
              </a:r>
            </a:p>
          </p:txBody>
        </p:sp>
        <p:sp>
          <p:nvSpPr>
            <p:cNvPr id="249865" name="Text Box 8"/>
            <p:cNvSpPr txBox="1">
              <a:spLocks noChangeArrowheads="1"/>
            </p:cNvSpPr>
            <p:nvPr/>
          </p:nvSpPr>
          <p:spPr bwMode="auto">
            <a:xfrm>
              <a:off x="1412" y="3262"/>
              <a:ext cx="2981" cy="455"/>
            </a:xfrm>
            <a:prstGeom prst="rect">
              <a:avLst/>
            </a:prstGeom>
            <a:solidFill>
              <a:srgbClr val="FFFFFF"/>
            </a:solidFill>
            <a:ln w="19050">
              <a:noFill/>
              <a:miter lim="800000"/>
              <a:headEnd/>
              <a:tailEnd/>
            </a:ln>
          </p:spPr>
          <p:txBody>
            <a:bodyPr/>
            <a:lstStyle/>
            <a:p>
              <a:pPr algn="ctr" eaLnBrk="0" hangingPunct="0"/>
              <a:r>
                <a:rPr lang="fr-FR" sz="2200" b="1"/>
                <a:t>Communication</a:t>
              </a:r>
            </a:p>
            <a:p>
              <a:pPr algn="ctr" eaLnBrk="0" hangingPunct="0"/>
              <a:r>
                <a:rPr lang="fr-FR" sz="2000" b="1"/>
                <a:t>(publicité, packaging, personnel…)</a:t>
              </a:r>
              <a:endParaRPr lang="fr-FR" sz="2000" b="1">
                <a:latin typeface="Times New Roman" pitchFamily="18" charset="0"/>
              </a:endParaRPr>
            </a:p>
          </p:txBody>
        </p:sp>
        <p:sp>
          <p:nvSpPr>
            <p:cNvPr id="249866" name="AutoShape 9"/>
            <p:cNvSpPr>
              <a:spLocks noChangeArrowheads="1"/>
            </p:cNvSpPr>
            <p:nvPr/>
          </p:nvSpPr>
          <p:spPr bwMode="auto">
            <a:xfrm>
              <a:off x="2241" y="2726"/>
              <a:ext cx="1301" cy="279"/>
            </a:xfrm>
            <a:prstGeom prst="leftRightArrow">
              <a:avLst>
                <a:gd name="adj1" fmla="val 50000"/>
                <a:gd name="adj2" fmla="val 93262"/>
              </a:avLst>
            </a:prstGeom>
            <a:solidFill>
              <a:srgbClr val="FFFFFF"/>
            </a:solidFill>
            <a:ln w="9525">
              <a:solidFill>
                <a:srgbClr val="000000"/>
              </a:solidFill>
              <a:miter lim="800000"/>
              <a:headEnd/>
              <a:tailEnd/>
            </a:ln>
          </p:spPr>
          <p:txBody>
            <a:bodyPr/>
            <a:lstStyle/>
            <a:p>
              <a:endParaRPr lang="fr-FR" b="1"/>
            </a:p>
          </p:txBody>
        </p:sp>
        <p:sp>
          <p:nvSpPr>
            <p:cNvPr id="249867" name="Text Box 10"/>
            <p:cNvSpPr txBox="1">
              <a:spLocks noChangeArrowheads="1"/>
            </p:cNvSpPr>
            <p:nvPr/>
          </p:nvSpPr>
          <p:spPr bwMode="auto">
            <a:xfrm>
              <a:off x="2489" y="2420"/>
              <a:ext cx="799" cy="270"/>
            </a:xfrm>
            <a:prstGeom prst="rect">
              <a:avLst/>
            </a:prstGeom>
            <a:solidFill>
              <a:srgbClr val="FFFFFF"/>
            </a:solidFill>
            <a:ln w="19050">
              <a:noFill/>
              <a:miter lim="800000"/>
              <a:headEnd/>
              <a:tailEnd/>
            </a:ln>
          </p:spPr>
          <p:txBody>
            <a:bodyPr/>
            <a:lstStyle/>
            <a:p>
              <a:pPr algn="ctr" eaLnBrk="0" hangingPunct="0"/>
              <a:r>
                <a:rPr lang="fr-FR" sz="2200" b="1"/>
                <a:t>? ? ? ?</a:t>
              </a:r>
            </a:p>
          </p:txBody>
        </p:sp>
      </p:grpSp>
    </p:spTree>
    <p:extLst>
      <p:ext uri="{BB962C8B-B14F-4D97-AF65-F5344CB8AC3E}">
        <p14:creationId xmlns:p14="http://schemas.microsoft.com/office/powerpoint/2010/main" val="11257973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a:picLocks noGrp="1" noChangeAspect="1" noChangeArrowheads="1"/>
          </p:cNvPicPr>
          <p:nvPr>
            <p:ph/>
          </p:nvPr>
        </p:nvPicPr>
        <p:blipFill>
          <a:blip r:embed="rId3" cstate="print"/>
          <a:srcRect/>
          <a:stretch>
            <a:fillRect/>
          </a:stretch>
        </p:blipFill>
        <p:spPr>
          <a:xfrm>
            <a:off x="2503489" y="274639"/>
            <a:ext cx="7185025" cy="5851525"/>
          </a:xfrm>
          <a:noFill/>
        </p:spPr>
      </p:pic>
      <p:sp>
        <p:nvSpPr>
          <p:cNvPr id="250883" name="Rectangle 3"/>
          <p:cNvSpPr>
            <a:spLocks noChangeArrowheads="1"/>
          </p:cNvSpPr>
          <p:nvPr/>
        </p:nvSpPr>
        <p:spPr bwMode="auto">
          <a:xfrm>
            <a:off x="1828800" y="304800"/>
            <a:ext cx="2667000" cy="685800"/>
          </a:xfrm>
          <a:prstGeom prst="rect">
            <a:avLst/>
          </a:prstGeom>
          <a:solidFill>
            <a:srgbClr val="CCECFF"/>
          </a:solidFill>
          <a:ln w="9525">
            <a:solidFill>
              <a:schemeClr val="tx1"/>
            </a:solidFill>
            <a:miter lim="800000"/>
            <a:headEnd/>
            <a:tailEnd/>
          </a:ln>
        </p:spPr>
        <p:txBody>
          <a:bodyPr anchor="ctr"/>
          <a:lstStyle/>
          <a:p>
            <a:pPr algn="ctr" eaLnBrk="0" hangingPunct="0"/>
            <a:r>
              <a:rPr lang="fr-FR" sz="2000" dirty="0">
                <a:solidFill>
                  <a:srgbClr val="000090"/>
                </a:solidFill>
                <a:latin typeface="Times New Roman" pitchFamily="18" charset="0"/>
              </a:rPr>
              <a:t>Une compagnie en mouvement perpétuel…</a:t>
            </a:r>
          </a:p>
        </p:txBody>
      </p:sp>
    </p:spTree>
    <p:extLst>
      <p:ext uri="{BB962C8B-B14F-4D97-AF65-F5344CB8AC3E}">
        <p14:creationId xmlns:p14="http://schemas.microsoft.com/office/powerpoint/2010/main" val="1565511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p:cNvPicPr>
            <a:picLocks noGrp="1" noChangeAspect="1" noChangeArrowheads="1"/>
          </p:cNvPicPr>
          <p:nvPr>
            <p:ph/>
          </p:nvPr>
        </p:nvPicPr>
        <p:blipFill>
          <a:blip r:embed="rId3" cstate="print"/>
          <a:srcRect/>
          <a:stretch>
            <a:fillRect/>
          </a:stretch>
        </p:blipFill>
        <p:spPr>
          <a:xfrm>
            <a:off x="2503489" y="274639"/>
            <a:ext cx="7185025" cy="5851525"/>
          </a:xfrm>
          <a:noFill/>
        </p:spPr>
      </p:pic>
      <p:sp>
        <p:nvSpPr>
          <p:cNvPr id="251907" name="Rectangle 3"/>
          <p:cNvSpPr>
            <a:spLocks noChangeArrowheads="1"/>
          </p:cNvSpPr>
          <p:nvPr/>
        </p:nvSpPr>
        <p:spPr bwMode="auto">
          <a:xfrm>
            <a:off x="1828800" y="304800"/>
            <a:ext cx="2667000" cy="685800"/>
          </a:xfrm>
          <a:prstGeom prst="rect">
            <a:avLst/>
          </a:prstGeom>
          <a:solidFill>
            <a:srgbClr val="CCECFF"/>
          </a:solidFill>
          <a:ln w="9525">
            <a:solidFill>
              <a:schemeClr val="tx1"/>
            </a:solidFill>
            <a:miter lim="800000"/>
            <a:headEnd/>
            <a:tailEnd/>
          </a:ln>
        </p:spPr>
        <p:txBody>
          <a:bodyPr anchor="ctr"/>
          <a:lstStyle/>
          <a:p>
            <a:pPr algn="ctr" eaLnBrk="0" hangingPunct="0"/>
            <a:r>
              <a:rPr lang="fr-FR" sz="2000">
                <a:solidFill>
                  <a:srgbClr val="000090"/>
                </a:solidFill>
                <a:latin typeface="Times New Roman" pitchFamily="18" charset="0"/>
              </a:rPr>
              <a:t>Qui apporte plaisir, ouverture et …</a:t>
            </a:r>
          </a:p>
        </p:txBody>
      </p:sp>
    </p:spTree>
    <p:extLst>
      <p:ext uri="{BB962C8B-B14F-4D97-AF65-F5344CB8AC3E}">
        <p14:creationId xmlns:p14="http://schemas.microsoft.com/office/powerpoint/2010/main" val="722237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2"/>
          <p:cNvPicPr>
            <a:picLocks noGrp="1" noChangeAspect="1" noChangeArrowheads="1"/>
          </p:cNvPicPr>
          <p:nvPr>
            <p:ph/>
          </p:nvPr>
        </p:nvPicPr>
        <p:blipFill>
          <a:blip r:embed="rId3" cstate="print"/>
          <a:srcRect/>
          <a:stretch>
            <a:fillRect/>
          </a:stretch>
        </p:blipFill>
        <p:spPr>
          <a:xfrm>
            <a:off x="2503489" y="274639"/>
            <a:ext cx="7185025" cy="5851525"/>
          </a:xfrm>
          <a:noFill/>
        </p:spPr>
      </p:pic>
      <p:sp>
        <p:nvSpPr>
          <p:cNvPr id="252931" name="Rectangle 3"/>
          <p:cNvSpPr>
            <a:spLocks noChangeArrowheads="1"/>
          </p:cNvSpPr>
          <p:nvPr/>
        </p:nvSpPr>
        <p:spPr bwMode="auto">
          <a:xfrm>
            <a:off x="1828800" y="304800"/>
            <a:ext cx="2667000" cy="685800"/>
          </a:xfrm>
          <a:prstGeom prst="rect">
            <a:avLst/>
          </a:prstGeom>
          <a:solidFill>
            <a:srgbClr val="CCECFF"/>
          </a:solidFill>
          <a:ln w="9525">
            <a:solidFill>
              <a:schemeClr val="tx1"/>
            </a:solidFill>
            <a:miter lim="800000"/>
            <a:headEnd/>
            <a:tailEnd/>
          </a:ln>
        </p:spPr>
        <p:txBody>
          <a:bodyPr anchor="ctr"/>
          <a:lstStyle/>
          <a:p>
            <a:pPr algn="ctr" eaLnBrk="0" hangingPunct="0"/>
            <a:r>
              <a:rPr lang="fr-FR" sz="2000">
                <a:solidFill>
                  <a:srgbClr val="000090"/>
                </a:solidFill>
                <a:latin typeface="Times New Roman" pitchFamily="18" charset="0"/>
              </a:rPr>
              <a:t>Et proximité.</a:t>
            </a:r>
          </a:p>
        </p:txBody>
      </p:sp>
    </p:spTree>
    <p:extLst>
      <p:ext uri="{BB962C8B-B14F-4D97-AF65-F5344CB8AC3E}">
        <p14:creationId xmlns:p14="http://schemas.microsoft.com/office/powerpoint/2010/main" val="875936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p:nvPr>
        </p:nvSpPr>
        <p:spPr/>
        <p:txBody>
          <a:bodyPr/>
          <a:lstStyle/>
          <a:p>
            <a:endParaRPr lang="fr-FR"/>
          </a:p>
        </p:txBody>
      </p:sp>
      <p:pic>
        <p:nvPicPr>
          <p:cNvPr id="10242" name="Picture 2" descr="ésultat de recherche d'images pour &quot;86 bie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54" y="1"/>
            <a:ext cx="108782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67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ésultat de recherche d'images pour &quot;renault poire&quot;"/>
          <p:cNvSpPr>
            <a:spLocks noChangeAspect="1" noChangeArrowheads="1"/>
          </p:cNvSpPr>
          <p:nvPr/>
        </p:nvSpPr>
        <p:spPr bwMode="auto">
          <a:xfrm>
            <a:off x="0" y="0"/>
            <a:ext cx="4781550" cy="304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6" descr="ésultat de recherche d'images pour &quot;renault poire&quot;"/>
          <p:cNvSpPr>
            <a:spLocks noChangeAspect="1" noChangeArrowheads="1"/>
          </p:cNvSpPr>
          <p:nvPr/>
        </p:nvSpPr>
        <p:spPr bwMode="auto">
          <a:xfrm>
            <a:off x="152400" y="152400"/>
            <a:ext cx="4781550" cy="304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1272" name="Picture 8" descr="ésultat de recherche d'images pour &quot;renault poi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303" y="0"/>
            <a:ext cx="47625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7" y="152400"/>
            <a:ext cx="47625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ésultat de recherche d'images pour &quot;renault poir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635" y="4114800"/>
            <a:ext cx="47815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1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Marketing stratégique ou </a:t>
            </a:r>
            <a:r>
              <a:rPr lang="fr-FR" smtClean="0"/>
              <a:t>stratégie marketing?</a:t>
            </a:r>
            <a:endParaRPr lang="fr-FR"/>
          </a:p>
        </p:txBody>
      </p:sp>
      <p:sp>
        <p:nvSpPr>
          <p:cNvPr id="3" name="Espace réservé du contenu 2"/>
          <p:cNvSpPr>
            <a:spLocks noGrp="1"/>
          </p:cNvSpPr>
          <p:nvPr>
            <p:ph idx="1"/>
          </p:nvPr>
        </p:nvSpPr>
        <p:spPr/>
        <p:txBody>
          <a:bodyPr>
            <a:normAutofit/>
          </a:bodyPr>
          <a:lstStyle/>
          <a:p>
            <a:r>
              <a:rPr lang="fr-FR" sz="3200" dirty="0" smtClean="0"/>
              <a:t>Lien entre les décisions stratégiques génériques  et le marketing opérationnel :</a:t>
            </a:r>
          </a:p>
          <a:p>
            <a:pPr lvl="1"/>
            <a:r>
              <a:rPr lang="fr-FR" sz="3200" dirty="0" smtClean="0"/>
              <a:t>Traduire les stratégies génériques en décisions opérationnelles</a:t>
            </a:r>
          </a:p>
          <a:p>
            <a:pPr lvl="1"/>
            <a:r>
              <a:rPr lang="fr-FR" sz="3200" dirty="0" smtClean="0"/>
              <a:t>Analyse du marché d’un point de vue marketing : SWOT, 5 forces, au niveau du produit</a:t>
            </a:r>
          </a:p>
          <a:p>
            <a:pPr lvl="1"/>
            <a:r>
              <a:rPr lang="fr-FR" sz="3200" dirty="0" smtClean="0"/>
              <a:t>Décisions de segmentation, ciblage et positionnement</a:t>
            </a:r>
            <a:endParaRPr lang="fr-FR" sz="3200" dirty="0"/>
          </a:p>
        </p:txBody>
      </p:sp>
    </p:spTree>
    <p:extLst>
      <p:ext uri="{BB962C8B-B14F-4D97-AF65-F5344CB8AC3E}">
        <p14:creationId xmlns:p14="http://schemas.microsoft.com/office/powerpoint/2010/main" val="1044574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fr-FR" smtClean="0"/>
              <a:t>L ’importance des attributs</a:t>
            </a:r>
          </a:p>
        </p:txBody>
      </p:sp>
      <p:sp>
        <p:nvSpPr>
          <p:cNvPr id="233475" name="Rectangle 3"/>
          <p:cNvSpPr>
            <a:spLocks noGrp="1" noChangeArrowheads="1"/>
          </p:cNvSpPr>
          <p:nvPr>
            <p:ph type="body" idx="1"/>
          </p:nvPr>
        </p:nvSpPr>
        <p:spPr/>
        <p:txBody>
          <a:bodyPr/>
          <a:lstStyle/>
          <a:p>
            <a:pPr eaLnBrk="1" hangingPunct="1"/>
            <a:r>
              <a:rPr lang="fr-FR" smtClean="0"/>
              <a:t>La concurrence entre les produits porte sur les attributs importants et discriminants</a:t>
            </a:r>
          </a:p>
          <a:p>
            <a:pPr lvl="1" eaLnBrk="1" hangingPunct="1"/>
            <a:r>
              <a:rPr lang="fr-FR" smtClean="0"/>
              <a:t>Un attribut est une caractéristique objective ou subjective du produit</a:t>
            </a:r>
          </a:p>
          <a:p>
            <a:pPr lvl="1" eaLnBrk="1" hangingPunct="1"/>
            <a:r>
              <a:rPr lang="fr-FR" smtClean="0"/>
              <a:t>Un attribut est </a:t>
            </a:r>
            <a:r>
              <a:rPr lang="fr-FR" b="1" u="sng" smtClean="0"/>
              <a:t>important</a:t>
            </a:r>
            <a:r>
              <a:rPr lang="fr-FR" smtClean="0"/>
              <a:t> s’il est pris en compte dans le processus de choix</a:t>
            </a:r>
          </a:p>
          <a:p>
            <a:pPr lvl="1" eaLnBrk="1" hangingPunct="1"/>
            <a:r>
              <a:rPr lang="fr-FR" smtClean="0"/>
              <a:t>Un attributs est </a:t>
            </a:r>
            <a:r>
              <a:rPr lang="fr-FR" b="1" u="sng" smtClean="0"/>
              <a:t>discriminant</a:t>
            </a:r>
            <a:r>
              <a:rPr lang="fr-FR" smtClean="0"/>
              <a:t> s’il permet de différencier les produits.</a:t>
            </a:r>
          </a:p>
        </p:txBody>
      </p:sp>
    </p:spTree>
    <p:extLst>
      <p:ext uri="{BB962C8B-B14F-4D97-AF65-F5344CB8AC3E}">
        <p14:creationId xmlns:p14="http://schemas.microsoft.com/office/powerpoint/2010/main" val="12779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34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34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334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33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FR" sz="3200"/>
              <a:t>Les attributs d’une marque d’antidouleur au paracétamol</a:t>
            </a:r>
          </a:p>
        </p:txBody>
      </p:sp>
      <p:graphicFrame>
        <p:nvGraphicFramePr>
          <p:cNvPr id="6146" name="Object 3"/>
          <p:cNvGraphicFramePr>
            <a:graphicFrameLocks noChangeAspect="1"/>
          </p:cNvGraphicFramePr>
          <p:nvPr>
            <p:extLst>
              <p:ext uri="{D42A27DB-BD31-4B8C-83A1-F6EECF244321}">
                <p14:modId xmlns:p14="http://schemas.microsoft.com/office/powerpoint/2010/main" val="493707480"/>
              </p:ext>
            </p:extLst>
          </p:nvPr>
        </p:nvGraphicFramePr>
        <p:xfrm>
          <a:off x="1524001" y="2492375"/>
          <a:ext cx="8793163" cy="1854200"/>
        </p:xfrm>
        <a:graphic>
          <a:graphicData uri="http://schemas.openxmlformats.org/presentationml/2006/ole">
            <mc:AlternateContent xmlns:mc="http://schemas.openxmlformats.org/markup-compatibility/2006">
              <mc:Choice xmlns:v="urn:schemas-microsoft-com:vml" Requires="v">
                <p:oleObj spid="_x0000_s1056" name="Document" r:id="rId5" imgW="7947622" imgH="1884496" progId="Word.Document.8">
                  <p:embed/>
                </p:oleObj>
              </mc:Choice>
              <mc:Fallback>
                <p:oleObj name="Document" r:id="rId5" imgW="7947622" imgH="1884496"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2492375"/>
                        <a:ext cx="8793163" cy="1854200"/>
                      </a:xfrm>
                      <a:prstGeom prst="rect">
                        <a:avLst/>
                      </a:prstGeom>
                      <a:solidFill>
                        <a:schemeClr val="accent2">
                          <a:lumMod val="20000"/>
                          <a:lumOff val="80000"/>
                        </a:schemeClr>
                      </a:solidFill>
                      <a:ln>
                        <a:noFill/>
                      </a:ln>
                      <a:effectLst/>
                    </p:spPr>
                  </p:pic>
                </p:oleObj>
              </mc:Fallback>
            </mc:AlternateContent>
          </a:graphicData>
        </a:graphic>
      </p:graphicFrame>
    </p:spTree>
    <p:extLst>
      <p:ext uri="{BB962C8B-B14F-4D97-AF65-F5344CB8AC3E}">
        <p14:creationId xmlns:p14="http://schemas.microsoft.com/office/powerpoint/2010/main" val="526909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1992313" y="260350"/>
            <a:ext cx="8229600" cy="1143000"/>
          </a:xfrm>
        </p:spPr>
        <p:txBody>
          <a:bodyPr/>
          <a:lstStyle/>
          <a:p>
            <a:pPr eaLnBrk="1" hangingPunct="1"/>
            <a:r>
              <a:rPr lang="fr-FR" sz="3200"/>
              <a:t>Les stratégies de positionnement</a:t>
            </a:r>
          </a:p>
        </p:txBody>
      </p:sp>
      <p:sp>
        <p:nvSpPr>
          <p:cNvPr id="235523" name="Rectangle 3"/>
          <p:cNvSpPr>
            <a:spLocks noGrp="1" noChangeArrowheads="1"/>
          </p:cNvSpPr>
          <p:nvPr>
            <p:ph type="body" idx="1"/>
          </p:nvPr>
        </p:nvSpPr>
        <p:spPr/>
        <p:txBody>
          <a:bodyPr/>
          <a:lstStyle/>
          <a:p>
            <a:pPr eaLnBrk="1" hangingPunct="1"/>
            <a:r>
              <a:rPr lang="fr-FR" dirty="0" smtClean="0"/>
              <a:t>Mettre en avant certaines </a:t>
            </a:r>
            <a:r>
              <a:rPr lang="fr-FR" dirty="0" smtClean="0">
                <a:hlinkClick r:id="rId3" action="ppaction://hlinksldjump"/>
              </a:rPr>
              <a:t>caractéristiques</a:t>
            </a:r>
            <a:r>
              <a:rPr lang="fr-FR" dirty="0" smtClean="0"/>
              <a:t> du produit</a:t>
            </a:r>
          </a:p>
          <a:p>
            <a:pPr eaLnBrk="1" hangingPunct="1"/>
            <a:r>
              <a:rPr lang="fr-FR" dirty="0" smtClean="0"/>
              <a:t>Mettre en avant les </a:t>
            </a:r>
            <a:r>
              <a:rPr lang="fr-FR" dirty="0" smtClean="0">
                <a:hlinkClick r:id="rId4" action="ppaction://hlinksldjump"/>
              </a:rPr>
              <a:t>bénéfices</a:t>
            </a:r>
            <a:endParaRPr lang="fr-FR" dirty="0" smtClean="0"/>
          </a:p>
          <a:p>
            <a:pPr eaLnBrk="1" hangingPunct="1"/>
            <a:r>
              <a:rPr lang="fr-FR" dirty="0" smtClean="0"/>
              <a:t>Mettre en avant les </a:t>
            </a:r>
            <a:r>
              <a:rPr lang="fr-FR" dirty="0" smtClean="0">
                <a:hlinkClick r:id="rId5" action="ppaction://hlinksldjump"/>
              </a:rPr>
              <a:t>situations d ’usage</a:t>
            </a:r>
            <a:endParaRPr lang="fr-FR" dirty="0" smtClean="0"/>
          </a:p>
          <a:p>
            <a:pPr eaLnBrk="1" hangingPunct="1"/>
            <a:r>
              <a:rPr lang="fr-FR" dirty="0" smtClean="0"/>
              <a:t>Mettre en avant les </a:t>
            </a:r>
            <a:r>
              <a:rPr lang="fr-FR" dirty="0" smtClean="0">
                <a:hlinkClick r:id="rId6" action="ppaction://hlinksldjump"/>
              </a:rPr>
              <a:t>utilisateurs </a:t>
            </a:r>
            <a:r>
              <a:rPr lang="fr-FR" dirty="0" smtClean="0"/>
              <a:t>possibles</a:t>
            </a:r>
          </a:p>
          <a:p>
            <a:pPr eaLnBrk="1" hangingPunct="1"/>
            <a:r>
              <a:rPr lang="fr-FR" dirty="0" smtClean="0"/>
              <a:t>Se placer en </a:t>
            </a:r>
            <a:r>
              <a:rPr lang="fr-FR" dirty="0" smtClean="0">
                <a:hlinkClick r:id="rId7" action="ppaction://hlinksldjump"/>
              </a:rPr>
              <a:t>référence</a:t>
            </a:r>
            <a:r>
              <a:rPr lang="fr-FR" dirty="0" smtClean="0"/>
              <a:t> à d’autres produits ou environnements</a:t>
            </a:r>
          </a:p>
        </p:txBody>
      </p:sp>
    </p:spTree>
    <p:extLst>
      <p:ext uri="{BB962C8B-B14F-4D97-AF65-F5344CB8AC3E}">
        <p14:creationId xmlns:p14="http://schemas.microsoft.com/office/powerpoint/2010/main" val="42980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r>
              <a:rPr lang="fr-FR" sz="3200"/>
              <a:t>Les étapes de construction d ’un positionnement</a:t>
            </a:r>
          </a:p>
        </p:txBody>
      </p:sp>
      <p:sp>
        <p:nvSpPr>
          <p:cNvPr id="236547" name="Rectangle 3"/>
          <p:cNvSpPr>
            <a:spLocks noGrp="1" noChangeArrowheads="1"/>
          </p:cNvSpPr>
          <p:nvPr>
            <p:ph type="body" idx="1"/>
          </p:nvPr>
        </p:nvSpPr>
        <p:spPr/>
        <p:txBody>
          <a:bodyPr/>
          <a:lstStyle/>
          <a:p>
            <a:pPr eaLnBrk="1" hangingPunct="1"/>
            <a:r>
              <a:rPr lang="fr-FR" smtClean="0"/>
              <a:t>Quelles </a:t>
            </a:r>
            <a:r>
              <a:rPr lang="fr-FR" u="sng" smtClean="0"/>
              <a:t>différences</a:t>
            </a:r>
            <a:r>
              <a:rPr lang="fr-FR" smtClean="0"/>
              <a:t> mettre en avant?</a:t>
            </a:r>
          </a:p>
          <a:p>
            <a:pPr eaLnBrk="1" hangingPunct="1"/>
            <a:r>
              <a:rPr lang="fr-FR" u="sng" smtClean="0"/>
              <a:t>Combien</a:t>
            </a:r>
            <a:r>
              <a:rPr lang="fr-FR" smtClean="0"/>
              <a:t> de différences mettre en avant ?</a:t>
            </a:r>
          </a:p>
          <a:p>
            <a:pPr eaLnBrk="1" hangingPunct="1"/>
            <a:r>
              <a:rPr lang="fr-FR" u="sng" smtClean="0"/>
              <a:t>Comment communiquer</a:t>
            </a:r>
            <a:r>
              <a:rPr lang="fr-FR" smtClean="0"/>
              <a:t> le positionnement</a:t>
            </a:r>
          </a:p>
        </p:txBody>
      </p:sp>
      <p:pic>
        <p:nvPicPr>
          <p:cNvPr id="12290" name="Picture 2" descr="ésultat de recherche d'images pour &quot;clarins publicité&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71900"/>
            <a:ext cx="47815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ésultat de recherche d'images pour &quot;produit deux en u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621" y="4062412"/>
            <a:ext cx="47815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6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6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ésultat de recherche d'images pour &quot;fructis pub&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66290" cy="41305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ésultat de recherche d'images pour &quot;l'oreal pub cheveux&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86" y="222314"/>
            <a:ext cx="3623862" cy="471582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ésultat de recherche d'images pour &quot;dop pub d-cheveux&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912" y="3238500"/>
            <a:ext cx="47815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21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1524000" y="304800"/>
            <a:ext cx="9144000" cy="990600"/>
          </a:xfrm>
        </p:spPr>
        <p:txBody>
          <a:bodyPr/>
          <a:lstStyle/>
          <a:p>
            <a:pPr eaLnBrk="1" hangingPunct="1"/>
            <a:r>
              <a:rPr lang="fr-FR" sz="3600"/>
              <a:t>Les conditions d ’un positionnement réussi</a:t>
            </a:r>
          </a:p>
        </p:txBody>
      </p:sp>
      <p:sp>
        <p:nvSpPr>
          <p:cNvPr id="237571" name="Rectangle 3"/>
          <p:cNvSpPr>
            <a:spLocks noGrp="1" noChangeArrowheads="1"/>
          </p:cNvSpPr>
          <p:nvPr>
            <p:ph type="body" idx="1"/>
          </p:nvPr>
        </p:nvSpPr>
        <p:spPr/>
        <p:txBody>
          <a:bodyPr/>
          <a:lstStyle/>
          <a:p>
            <a:pPr eaLnBrk="1" hangingPunct="1"/>
            <a:r>
              <a:rPr lang="fr-FR" smtClean="0"/>
              <a:t>Importance et discriminance</a:t>
            </a:r>
          </a:p>
          <a:p>
            <a:pPr eaLnBrk="1" hangingPunct="1"/>
            <a:r>
              <a:rPr lang="fr-FR" smtClean="0"/>
              <a:t>Préemption</a:t>
            </a:r>
          </a:p>
          <a:p>
            <a:pPr eaLnBrk="1" hangingPunct="1"/>
            <a:r>
              <a:rPr lang="fr-FR" smtClean="0"/>
              <a:t>Communicabilité</a:t>
            </a:r>
          </a:p>
          <a:p>
            <a:pPr eaLnBrk="1" hangingPunct="1"/>
            <a:r>
              <a:rPr lang="fr-FR" smtClean="0"/>
              <a:t>Cohérence</a:t>
            </a:r>
          </a:p>
          <a:p>
            <a:pPr eaLnBrk="1" hangingPunct="1"/>
            <a:r>
              <a:rPr lang="fr-FR" smtClean="0"/>
              <a:t>Possibilité de repli</a:t>
            </a:r>
          </a:p>
        </p:txBody>
      </p:sp>
      <p:pic>
        <p:nvPicPr>
          <p:cNvPr id="14338" name="Picture 2" descr="ésultat de recherche d'images pour &quot;coloration cheveux pub sans ammonia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642" y="1226058"/>
            <a:ext cx="47815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ésultat de recherche d'images pour &quot;premiere coloration sans ammoniaqu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42" y="3397613"/>
            <a:ext cx="47815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7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7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7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75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7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2"/>
          <p:cNvPicPr>
            <a:picLocks noChangeAspect="1" noChangeArrowheads="1"/>
          </p:cNvPicPr>
          <p:nvPr/>
        </p:nvPicPr>
        <p:blipFill>
          <a:blip r:embed="rId3" cstate="print"/>
          <a:srcRect/>
          <a:stretch>
            <a:fillRect/>
          </a:stretch>
        </p:blipFill>
        <p:spPr bwMode="auto">
          <a:xfrm>
            <a:off x="2133600" y="434975"/>
            <a:ext cx="7924800" cy="5988050"/>
          </a:xfrm>
          <a:prstGeom prst="rect">
            <a:avLst/>
          </a:prstGeom>
          <a:noFill/>
          <a:ln w="9525">
            <a:noFill/>
            <a:miter lim="800000"/>
            <a:headEnd/>
            <a:tailEnd/>
          </a:ln>
        </p:spPr>
      </p:pic>
    </p:spTree>
    <p:extLst>
      <p:ext uri="{BB962C8B-B14F-4D97-AF65-F5344CB8AC3E}">
        <p14:creationId xmlns:p14="http://schemas.microsoft.com/office/powerpoint/2010/main" val="1963197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AutoShape 2">
            <a:hlinkClick r:id="rId3" action="ppaction://hlinksldjump" highlightClick="1"/>
          </p:cNvPr>
          <p:cNvSpPr>
            <a:spLocks noChangeArrowheads="1"/>
          </p:cNvSpPr>
          <p:nvPr/>
        </p:nvSpPr>
        <p:spPr bwMode="auto">
          <a:xfrm>
            <a:off x="9982200" y="6248400"/>
            <a:ext cx="457200" cy="4572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sp>
        <p:nvSpPr>
          <p:cNvPr id="264195"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solidFill>
                  <a:schemeClr val="bg1"/>
                </a:solidFill>
              </a:rPr>
              <a:t>3. Le positionnement</a:t>
            </a:r>
          </a:p>
        </p:txBody>
      </p:sp>
      <p:pic>
        <p:nvPicPr>
          <p:cNvPr id="264196" name="Picture 4" descr="decathlon_vtt"/>
          <p:cNvPicPr>
            <a:picLocks noChangeAspect="1" noChangeArrowheads="1"/>
          </p:cNvPicPr>
          <p:nvPr/>
        </p:nvPicPr>
        <p:blipFill>
          <a:blip r:embed="rId4" cstate="print"/>
          <a:srcRect/>
          <a:stretch>
            <a:fillRect/>
          </a:stretch>
        </p:blipFill>
        <p:spPr bwMode="auto">
          <a:xfrm>
            <a:off x="2286000" y="571500"/>
            <a:ext cx="7620000" cy="5715000"/>
          </a:xfrm>
          <a:prstGeom prst="rect">
            <a:avLst/>
          </a:prstGeom>
          <a:noFill/>
          <a:ln w="9525">
            <a:noFill/>
            <a:miter lim="800000"/>
            <a:headEnd/>
            <a:tailEnd/>
          </a:ln>
        </p:spPr>
      </p:pic>
    </p:spTree>
    <p:extLst>
      <p:ext uri="{BB962C8B-B14F-4D97-AF65-F5344CB8AC3E}">
        <p14:creationId xmlns:p14="http://schemas.microsoft.com/office/powerpoint/2010/main" val="8462719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p:cNvPicPr>
            <a:picLocks noChangeAspect="1" noChangeArrowheads="1"/>
          </p:cNvPicPr>
          <p:nvPr/>
        </p:nvPicPr>
        <p:blipFill>
          <a:blip r:embed="rId3" cstate="print"/>
          <a:srcRect/>
          <a:stretch>
            <a:fillRect/>
          </a:stretch>
        </p:blipFill>
        <p:spPr bwMode="auto">
          <a:xfrm>
            <a:off x="2286000" y="627064"/>
            <a:ext cx="7620000" cy="5603875"/>
          </a:xfrm>
          <a:prstGeom prst="rect">
            <a:avLst/>
          </a:prstGeom>
          <a:noFill/>
          <a:ln w="9525">
            <a:noFill/>
            <a:miter lim="800000"/>
            <a:headEnd/>
            <a:tailEnd/>
          </a:ln>
        </p:spPr>
      </p:pic>
    </p:spTree>
    <p:extLst>
      <p:ext uri="{BB962C8B-B14F-4D97-AF65-F5344CB8AC3E}">
        <p14:creationId xmlns:p14="http://schemas.microsoft.com/office/powerpoint/2010/main" val="1470757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p:cNvPicPr>
            <a:picLocks noChangeAspect="1" noChangeArrowheads="1"/>
          </p:cNvPicPr>
          <p:nvPr/>
        </p:nvPicPr>
        <p:blipFill>
          <a:blip r:embed="rId3" cstate="print"/>
          <a:srcRect/>
          <a:stretch>
            <a:fillRect/>
          </a:stretch>
        </p:blipFill>
        <p:spPr bwMode="auto">
          <a:xfrm>
            <a:off x="2362200" y="806450"/>
            <a:ext cx="7467600" cy="5245100"/>
          </a:xfrm>
          <a:prstGeom prst="rect">
            <a:avLst/>
          </a:prstGeom>
          <a:noFill/>
          <a:ln w="9525">
            <a:noFill/>
            <a:miter lim="800000"/>
            <a:headEnd/>
            <a:tailEnd/>
          </a:ln>
        </p:spPr>
      </p:pic>
      <p:sp>
        <p:nvSpPr>
          <p:cNvPr id="266243" name="AutoShape 3">
            <a:hlinkClick r:id="rId4" action="ppaction://hlinksldjump" highlightClick="1"/>
          </p:cNvPr>
          <p:cNvSpPr>
            <a:spLocks noChangeArrowheads="1"/>
          </p:cNvSpPr>
          <p:nvPr/>
        </p:nvSpPr>
        <p:spPr bwMode="auto">
          <a:xfrm>
            <a:off x="9982200" y="6248400"/>
            <a:ext cx="457200" cy="4572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spTree>
    <p:extLst>
      <p:ext uri="{BB962C8B-B14F-4D97-AF65-F5344CB8AC3E}">
        <p14:creationId xmlns:p14="http://schemas.microsoft.com/office/powerpoint/2010/main" val="930570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r>
              <a:rPr lang="fr-FR" smtClean="0"/>
              <a:t>Un processus séquentiel</a:t>
            </a:r>
          </a:p>
        </p:txBody>
      </p:sp>
      <p:sp>
        <p:nvSpPr>
          <p:cNvPr id="224259" name="Rectangle 3"/>
          <p:cNvSpPr>
            <a:spLocks noChangeArrowheads="1"/>
          </p:cNvSpPr>
          <p:nvPr/>
        </p:nvSpPr>
        <p:spPr bwMode="auto">
          <a:xfrm>
            <a:off x="2362200" y="2133600"/>
            <a:ext cx="3200400" cy="457200"/>
          </a:xfrm>
          <a:prstGeom prst="rect">
            <a:avLst/>
          </a:prstGeom>
          <a:noFill/>
          <a:ln w="9525">
            <a:solidFill>
              <a:schemeClr val="tx1"/>
            </a:solidFill>
            <a:miter lim="800000"/>
            <a:headEnd/>
            <a:tailEnd/>
          </a:ln>
        </p:spPr>
        <p:txBody>
          <a:bodyPr wrap="none" anchor="ctr"/>
          <a:lstStyle/>
          <a:p>
            <a:pPr algn="ctr" eaLnBrk="0" hangingPunct="0"/>
            <a:r>
              <a:rPr lang="fr-FR" sz="2400" b="1" dirty="0">
                <a:hlinkClick r:id="" action="ppaction://noaction"/>
              </a:rPr>
              <a:t>1. La segmentation</a:t>
            </a:r>
            <a:endParaRPr lang="fr-FR" sz="2400" b="1" dirty="0"/>
          </a:p>
        </p:txBody>
      </p:sp>
      <p:sp>
        <p:nvSpPr>
          <p:cNvPr id="224260" name="Rectangle 4"/>
          <p:cNvSpPr>
            <a:spLocks noChangeArrowheads="1"/>
          </p:cNvSpPr>
          <p:nvPr/>
        </p:nvSpPr>
        <p:spPr bwMode="auto">
          <a:xfrm>
            <a:off x="2362200" y="3581400"/>
            <a:ext cx="3200400" cy="457200"/>
          </a:xfrm>
          <a:prstGeom prst="rect">
            <a:avLst/>
          </a:prstGeom>
          <a:noFill/>
          <a:ln w="9525">
            <a:solidFill>
              <a:schemeClr val="tx1"/>
            </a:solidFill>
            <a:miter lim="800000"/>
            <a:headEnd/>
            <a:tailEnd/>
          </a:ln>
        </p:spPr>
        <p:txBody>
          <a:bodyPr wrap="none" anchor="ctr"/>
          <a:lstStyle/>
          <a:p>
            <a:pPr algn="ctr" eaLnBrk="0" hangingPunct="0"/>
            <a:r>
              <a:rPr lang="fr-FR" sz="2400" b="1">
                <a:hlinkClick r:id="" action="ppaction://noaction"/>
              </a:rPr>
              <a:t>2. Le ciblage</a:t>
            </a:r>
            <a:endParaRPr lang="fr-FR" sz="2400" b="1"/>
          </a:p>
        </p:txBody>
      </p:sp>
      <p:sp>
        <p:nvSpPr>
          <p:cNvPr id="224261" name="Rectangle 5"/>
          <p:cNvSpPr>
            <a:spLocks noChangeArrowheads="1"/>
          </p:cNvSpPr>
          <p:nvPr/>
        </p:nvSpPr>
        <p:spPr bwMode="auto">
          <a:xfrm>
            <a:off x="2362200" y="5029200"/>
            <a:ext cx="3200400" cy="457200"/>
          </a:xfrm>
          <a:prstGeom prst="rect">
            <a:avLst/>
          </a:prstGeom>
          <a:noFill/>
          <a:ln w="9525">
            <a:solidFill>
              <a:schemeClr val="tx1"/>
            </a:solidFill>
            <a:miter lim="800000"/>
            <a:headEnd/>
            <a:tailEnd/>
          </a:ln>
        </p:spPr>
        <p:txBody>
          <a:bodyPr wrap="none" anchor="ctr"/>
          <a:lstStyle/>
          <a:p>
            <a:pPr algn="ctr" eaLnBrk="0" hangingPunct="0"/>
            <a:r>
              <a:rPr lang="fr-FR" sz="2400" b="1">
                <a:hlinkClick r:id="" action="ppaction://noaction"/>
              </a:rPr>
              <a:t>3. Le positionnement</a:t>
            </a:r>
            <a:endParaRPr lang="fr-FR" sz="2400" b="1"/>
          </a:p>
        </p:txBody>
      </p:sp>
      <p:sp>
        <p:nvSpPr>
          <p:cNvPr id="224262" name="AutoShape 6"/>
          <p:cNvSpPr>
            <a:spLocks noChangeArrowheads="1"/>
          </p:cNvSpPr>
          <p:nvPr/>
        </p:nvSpPr>
        <p:spPr bwMode="auto">
          <a:xfrm rot="5400000">
            <a:off x="3619500" y="2781300"/>
            <a:ext cx="838200" cy="609600"/>
          </a:xfrm>
          <a:custGeom>
            <a:avLst/>
            <a:gdLst>
              <a:gd name="T0" fmla="*/ 628650 w 21600"/>
              <a:gd name="T1" fmla="*/ 0 h 21600"/>
              <a:gd name="T2" fmla="*/ 0 w 21600"/>
              <a:gd name="T3" fmla="*/ 304800 h 21600"/>
              <a:gd name="T4" fmla="*/ 628650 w 21600"/>
              <a:gd name="T5" fmla="*/ 609600 h 21600"/>
              <a:gd name="T6" fmla="*/ 838200 w 21600"/>
              <a:gd name="T7" fmla="*/ 3048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chemeClr val="tx1"/>
            </a:solidFill>
            <a:miter lim="800000"/>
            <a:headEnd/>
            <a:tailEnd/>
          </a:ln>
        </p:spPr>
        <p:txBody>
          <a:bodyPr wrap="none" anchor="ctr"/>
          <a:lstStyle/>
          <a:p>
            <a:endParaRPr lang="fr-FR"/>
          </a:p>
        </p:txBody>
      </p:sp>
      <p:sp>
        <p:nvSpPr>
          <p:cNvPr id="224263" name="AutoShape 7"/>
          <p:cNvSpPr>
            <a:spLocks noChangeArrowheads="1"/>
          </p:cNvSpPr>
          <p:nvPr/>
        </p:nvSpPr>
        <p:spPr bwMode="auto">
          <a:xfrm rot="5400000">
            <a:off x="3619500" y="4229100"/>
            <a:ext cx="838200" cy="609600"/>
          </a:xfrm>
          <a:custGeom>
            <a:avLst/>
            <a:gdLst>
              <a:gd name="T0" fmla="*/ 628650 w 21600"/>
              <a:gd name="T1" fmla="*/ 0 h 21600"/>
              <a:gd name="T2" fmla="*/ 0 w 21600"/>
              <a:gd name="T3" fmla="*/ 304800 h 21600"/>
              <a:gd name="T4" fmla="*/ 628650 w 21600"/>
              <a:gd name="T5" fmla="*/ 609600 h 21600"/>
              <a:gd name="T6" fmla="*/ 838200 w 21600"/>
              <a:gd name="T7" fmla="*/ 3048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chemeClr val="tx1"/>
            </a:solidFill>
            <a:miter lim="800000"/>
            <a:headEnd/>
            <a:tailEnd/>
          </a:ln>
        </p:spPr>
        <p:txBody>
          <a:bodyPr wrap="none" anchor="ctr"/>
          <a:lstStyle/>
          <a:p>
            <a:endParaRPr lang="fr-FR"/>
          </a:p>
        </p:txBody>
      </p:sp>
      <p:grpSp>
        <p:nvGrpSpPr>
          <p:cNvPr id="2" name="Group 8"/>
          <p:cNvGrpSpPr>
            <a:grpSpLocks/>
          </p:cNvGrpSpPr>
          <p:nvPr/>
        </p:nvGrpSpPr>
        <p:grpSpPr bwMode="auto">
          <a:xfrm>
            <a:off x="5562600" y="1752600"/>
            <a:ext cx="4343400" cy="1371600"/>
            <a:chOff x="2544" y="1104"/>
            <a:chExt cx="2736" cy="864"/>
          </a:xfrm>
          <a:noFill/>
        </p:grpSpPr>
        <p:sp>
          <p:nvSpPr>
            <p:cNvPr id="224275" name="Rectangle 9"/>
            <p:cNvSpPr>
              <a:spLocks noChangeArrowheads="1"/>
            </p:cNvSpPr>
            <p:nvPr/>
          </p:nvSpPr>
          <p:spPr bwMode="auto">
            <a:xfrm>
              <a:off x="3312" y="1104"/>
              <a:ext cx="1968" cy="384"/>
            </a:xfrm>
            <a:prstGeom prst="rect">
              <a:avLst/>
            </a:prstGeom>
            <a:grpFill/>
            <a:ln w="9525">
              <a:solidFill>
                <a:schemeClr val="tx1"/>
              </a:solidFill>
              <a:miter lim="800000"/>
              <a:headEnd/>
              <a:tailEnd/>
            </a:ln>
          </p:spPr>
          <p:txBody>
            <a:bodyPr anchor="ctr"/>
            <a:lstStyle/>
            <a:p>
              <a:pPr algn="ctr" eaLnBrk="0" hangingPunct="0"/>
              <a:r>
                <a:rPr lang="fr-FR" sz="2000"/>
                <a:t>Déterminer les critères de segmentations</a:t>
              </a:r>
            </a:p>
          </p:txBody>
        </p:sp>
        <p:sp>
          <p:nvSpPr>
            <p:cNvPr id="224276" name="Rectangle 10"/>
            <p:cNvSpPr>
              <a:spLocks noChangeArrowheads="1"/>
            </p:cNvSpPr>
            <p:nvPr/>
          </p:nvSpPr>
          <p:spPr bwMode="auto">
            <a:xfrm>
              <a:off x="3312" y="1584"/>
              <a:ext cx="1968" cy="384"/>
            </a:xfrm>
            <a:prstGeom prst="rect">
              <a:avLst/>
            </a:prstGeom>
            <a:grpFill/>
            <a:ln w="9525">
              <a:solidFill>
                <a:schemeClr val="tx1"/>
              </a:solidFill>
              <a:miter lim="800000"/>
              <a:headEnd/>
              <a:tailEnd/>
            </a:ln>
          </p:spPr>
          <p:txBody>
            <a:bodyPr anchor="ctr"/>
            <a:lstStyle/>
            <a:p>
              <a:pPr algn="ctr" eaLnBrk="0" hangingPunct="0"/>
              <a:r>
                <a:rPr lang="fr-FR" sz="2000"/>
                <a:t>Découper le marché en groupes homogènes</a:t>
              </a:r>
            </a:p>
          </p:txBody>
        </p:sp>
        <p:cxnSp>
          <p:nvCxnSpPr>
            <p:cNvPr id="224277" name="AutoShape 11"/>
            <p:cNvCxnSpPr>
              <a:cxnSpLocks noChangeShapeType="1"/>
              <a:stCxn id="224259" idx="3"/>
              <a:endCxn id="224275" idx="1"/>
            </p:cNvCxnSpPr>
            <p:nvPr/>
          </p:nvCxnSpPr>
          <p:spPr bwMode="auto">
            <a:xfrm flipV="1">
              <a:off x="2544" y="1296"/>
              <a:ext cx="768" cy="192"/>
            </a:xfrm>
            <a:prstGeom prst="straightConnector1">
              <a:avLst/>
            </a:prstGeom>
            <a:grpFill/>
            <a:ln w="9525">
              <a:solidFill>
                <a:schemeClr val="tx1"/>
              </a:solidFill>
              <a:round/>
              <a:headEnd/>
              <a:tailEnd type="triangle" w="med" len="med"/>
            </a:ln>
          </p:spPr>
        </p:cxnSp>
        <p:cxnSp>
          <p:nvCxnSpPr>
            <p:cNvPr id="224278" name="AutoShape 12"/>
            <p:cNvCxnSpPr>
              <a:cxnSpLocks noChangeShapeType="1"/>
              <a:stCxn id="224259" idx="3"/>
              <a:endCxn id="224276" idx="1"/>
            </p:cNvCxnSpPr>
            <p:nvPr/>
          </p:nvCxnSpPr>
          <p:spPr bwMode="auto">
            <a:xfrm>
              <a:off x="2544" y="1488"/>
              <a:ext cx="768" cy="288"/>
            </a:xfrm>
            <a:prstGeom prst="straightConnector1">
              <a:avLst/>
            </a:prstGeom>
            <a:grpFill/>
            <a:ln w="9525">
              <a:solidFill>
                <a:schemeClr val="tx1"/>
              </a:solidFill>
              <a:round/>
              <a:headEnd/>
              <a:tailEnd type="triangle" w="med" len="med"/>
            </a:ln>
          </p:spPr>
        </p:cxnSp>
      </p:grpSp>
      <p:grpSp>
        <p:nvGrpSpPr>
          <p:cNvPr id="3" name="Group 13"/>
          <p:cNvGrpSpPr>
            <a:grpSpLocks/>
          </p:cNvGrpSpPr>
          <p:nvPr/>
        </p:nvGrpSpPr>
        <p:grpSpPr bwMode="auto">
          <a:xfrm>
            <a:off x="5562600" y="3276600"/>
            <a:ext cx="4343400" cy="1371600"/>
            <a:chOff x="2544" y="2064"/>
            <a:chExt cx="2736" cy="864"/>
          </a:xfrm>
          <a:noFill/>
        </p:grpSpPr>
        <p:sp>
          <p:nvSpPr>
            <p:cNvPr id="224271" name="Rectangle 14"/>
            <p:cNvSpPr>
              <a:spLocks noChangeArrowheads="1"/>
            </p:cNvSpPr>
            <p:nvPr/>
          </p:nvSpPr>
          <p:spPr bwMode="auto">
            <a:xfrm>
              <a:off x="3312" y="2064"/>
              <a:ext cx="1968" cy="384"/>
            </a:xfrm>
            <a:prstGeom prst="rect">
              <a:avLst/>
            </a:prstGeom>
            <a:grpFill/>
            <a:ln w="9525">
              <a:solidFill>
                <a:schemeClr val="tx1"/>
              </a:solidFill>
              <a:miter lim="800000"/>
              <a:headEnd/>
              <a:tailEnd/>
            </a:ln>
          </p:spPr>
          <p:txBody>
            <a:bodyPr anchor="ctr"/>
            <a:lstStyle/>
            <a:p>
              <a:pPr algn="ctr" eaLnBrk="0" hangingPunct="0"/>
              <a:r>
                <a:rPr lang="fr-FR" sz="2000"/>
                <a:t>Evaluer l ’intérêt de chaque segment</a:t>
              </a:r>
            </a:p>
          </p:txBody>
        </p:sp>
        <p:sp>
          <p:nvSpPr>
            <p:cNvPr id="224272" name="Rectangle 15"/>
            <p:cNvSpPr>
              <a:spLocks noChangeArrowheads="1"/>
            </p:cNvSpPr>
            <p:nvPr/>
          </p:nvSpPr>
          <p:spPr bwMode="auto">
            <a:xfrm>
              <a:off x="3312" y="2544"/>
              <a:ext cx="1968" cy="384"/>
            </a:xfrm>
            <a:prstGeom prst="rect">
              <a:avLst/>
            </a:prstGeom>
            <a:grpFill/>
            <a:ln w="9525">
              <a:solidFill>
                <a:schemeClr val="tx1"/>
              </a:solidFill>
              <a:miter lim="800000"/>
              <a:headEnd/>
              <a:tailEnd/>
            </a:ln>
          </p:spPr>
          <p:txBody>
            <a:bodyPr anchor="ctr"/>
            <a:lstStyle/>
            <a:p>
              <a:pPr algn="ctr" eaLnBrk="0" hangingPunct="0"/>
              <a:r>
                <a:rPr lang="fr-FR" sz="2000"/>
                <a:t>Décider de cibler ou non certain de ces segments</a:t>
              </a:r>
            </a:p>
          </p:txBody>
        </p:sp>
        <p:cxnSp>
          <p:nvCxnSpPr>
            <p:cNvPr id="224273" name="AutoShape 16"/>
            <p:cNvCxnSpPr>
              <a:cxnSpLocks noChangeShapeType="1"/>
              <a:stCxn id="224260" idx="3"/>
              <a:endCxn id="224271" idx="1"/>
            </p:cNvCxnSpPr>
            <p:nvPr/>
          </p:nvCxnSpPr>
          <p:spPr bwMode="auto">
            <a:xfrm flipV="1">
              <a:off x="2544" y="2256"/>
              <a:ext cx="768" cy="144"/>
            </a:xfrm>
            <a:prstGeom prst="straightConnector1">
              <a:avLst/>
            </a:prstGeom>
            <a:grpFill/>
            <a:ln w="9525">
              <a:solidFill>
                <a:schemeClr val="tx1"/>
              </a:solidFill>
              <a:round/>
              <a:headEnd/>
              <a:tailEnd type="triangle" w="med" len="med"/>
            </a:ln>
          </p:spPr>
        </p:cxnSp>
        <p:cxnSp>
          <p:nvCxnSpPr>
            <p:cNvPr id="224274" name="AutoShape 17"/>
            <p:cNvCxnSpPr>
              <a:cxnSpLocks noChangeShapeType="1"/>
              <a:stCxn id="224260" idx="3"/>
              <a:endCxn id="224272" idx="1"/>
            </p:cNvCxnSpPr>
            <p:nvPr/>
          </p:nvCxnSpPr>
          <p:spPr bwMode="auto">
            <a:xfrm>
              <a:off x="2544" y="2400"/>
              <a:ext cx="768" cy="336"/>
            </a:xfrm>
            <a:prstGeom prst="straightConnector1">
              <a:avLst/>
            </a:prstGeom>
            <a:grpFill/>
            <a:ln w="9525">
              <a:solidFill>
                <a:schemeClr val="tx1"/>
              </a:solidFill>
              <a:round/>
              <a:headEnd/>
              <a:tailEnd type="triangle" w="med" len="med"/>
            </a:ln>
          </p:spPr>
        </p:cxnSp>
      </p:grpSp>
      <p:grpSp>
        <p:nvGrpSpPr>
          <p:cNvPr id="4" name="Group 18"/>
          <p:cNvGrpSpPr>
            <a:grpSpLocks/>
          </p:cNvGrpSpPr>
          <p:nvPr/>
        </p:nvGrpSpPr>
        <p:grpSpPr bwMode="auto">
          <a:xfrm>
            <a:off x="5562600" y="4838700"/>
            <a:ext cx="4646613" cy="1333500"/>
            <a:chOff x="2544" y="3048"/>
            <a:chExt cx="2927" cy="840"/>
          </a:xfrm>
          <a:noFill/>
        </p:grpSpPr>
        <p:sp>
          <p:nvSpPr>
            <p:cNvPr id="224267" name="Rectangle 19"/>
            <p:cNvSpPr>
              <a:spLocks noChangeArrowheads="1"/>
            </p:cNvSpPr>
            <p:nvPr/>
          </p:nvSpPr>
          <p:spPr bwMode="auto">
            <a:xfrm>
              <a:off x="3312" y="3048"/>
              <a:ext cx="2159" cy="384"/>
            </a:xfrm>
            <a:prstGeom prst="rect">
              <a:avLst/>
            </a:prstGeom>
            <a:grpFill/>
            <a:ln w="9525">
              <a:solidFill>
                <a:schemeClr val="tx1"/>
              </a:solidFill>
              <a:miter lim="800000"/>
              <a:headEnd/>
              <a:tailEnd/>
            </a:ln>
          </p:spPr>
          <p:txBody>
            <a:bodyPr anchor="ctr"/>
            <a:lstStyle/>
            <a:p>
              <a:pPr algn="ctr" eaLnBrk="0" hangingPunct="0"/>
              <a:r>
                <a:rPr lang="fr-FR" sz="2000"/>
                <a:t>Prendre une place dans l ’esprit du consommateur</a:t>
              </a:r>
            </a:p>
          </p:txBody>
        </p:sp>
        <p:sp>
          <p:nvSpPr>
            <p:cNvPr id="224268" name="Rectangle 20"/>
            <p:cNvSpPr>
              <a:spLocks noChangeArrowheads="1"/>
            </p:cNvSpPr>
            <p:nvPr/>
          </p:nvSpPr>
          <p:spPr bwMode="auto">
            <a:xfrm>
              <a:off x="3312" y="3504"/>
              <a:ext cx="1968" cy="384"/>
            </a:xfrm>
            <a:prstGeom prst="rect">
              <a:avLst/>
            </a:prstGeom>
            <a:grpFill/>
            <a:ln w="9525">
              <a:solidFill>
                <a:schemeClr val="tx1"/>
              </a:solidFill>
              <a:miter lim="800000"/>
              <a:headEnd/>
              <a:tailEnd/>
            </a:ln>
          </p:spPr>
          <p:txBody>
            <a:bodyPr anchor="ctr"/>
            <a:lstStyle/>
            <a:p>
              <a:pPr algn="ctr" eaLnBrk="0" hangingPunct="0"/>
              <a:r>
                <a:rPr lang="fr-FR" sz="2000"/>
                <a:t>Décliner le marketing mix sur chaque segment</a:t>
              </a:r>
            </a:p>
          </p:txBody>
        </p:sp>
        <p:cxnSp>
          <p:nvCxnSpPr>
            <p:cNvPr id="224269" name="AutoShape 21"/>
            <p:cNvCxnSpPr>
              <a:cxnSpLocks noChangeShapeType="1"/>
              <a:stCxn id="224261" idx="3"/>
              <a:endCxn id="224267" idx="1"/>
            </p:cNvCxnSpPr>
            <p:nvPr/>
          </p:nvCxnSpPr>
          <p:spPr bwMode="auto">
            <a:xfrm flipV="1">
              <a:off x="2544" y="3240"/>
              <a:ext cx="768" cy="72"/>
            </a:xfrm>
            <a:prstGeom prst="straightConnector1">
              <a:avLst/>
            </a:prstGeom>
            <a:grpFill/>
            <a:ln w="9525">
              <a:solidFill>
                <a:schemeClr val="tx1"/>
              </a:solidFill>
              <a:round/>
              <a:headEnd/>
              <a:tailEnd type="triangle" w="med" len="med"/>
            </a:ln>
          </p:spPr>
        </p:cxnSp>
        <p:cxnSp>
          <p:nvCxnSpPr>
            <p:cNvPr id="224270" name="AutoShape 22"/>
            <p:cNvCxnSpPr>
              <a:cxnSpLocks noChangeShapeType="1"/>
              <a:stCxn id="224261" idx="3"/>
              <a:endCxn id="224268" idx="1"/>
            </p:cNvCxnSpPr>
            <p:nvPr/>
          </p:nvCxnSpPr>
          <p:spPr bwMode="auto">
            <a:xfrm>
              <a:off x="2544" y="3312"/>
              <a:ext cx="768" cy="384"/>
            </a:xfrm>
            <a:prstGeom prst="straightConnector1">
              <a:avLst/>
            </a:prstGeom>
            <a:grpFill/>
            <a:ln w="9525">
              <a:solidFill>
                <a:schemeClr val="tx1"/>
              </a:solidFill>
              <a:round/>
              <a:headEnd/>
              <a:tailEnd type="triangle" w="med" len="med"/>
            </a:ln>
          </p:spPr>
        </p:cxnSp>
      </p:grpSp>
    </p:spTree>
    <p:extLst>
      <p:ext uri="{BB962C8B-B14F-4D97-AF65-F5344CB8AC3E}">
        <p14:creationId xmlns:p14="http://schemas.microsoft.com/office/powerpoint/2010/main" val="30714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a:hlinkClick r:id="rId3" action="ppaction://hlinkfile"/>
          </p:cNvPr>
          <p:cNvPicPr>
            <a:picLocks noChangeAspect="1" noChangeArrowheads="1"/>
          </p:cNvPicPr>
          <p:nvPr/>
        </p:nvPicPr>
        <p:blipFill>
          <a:blip r:embed="rId4" cstate="print"/>
          <a:srcRect/>
          <a:stretch>
            <a:fillRect/>
          </a:stretch>
        </p:blipFill>
        <p:spPr bwMode="auto">
          <a:xfrm>
            <a:off x="3403600" y="685800"/>
            <a:ext cx="5384800" cy="5486400"/>
          </a:xfrm>
          <a:prstGeom prst="rect">
            <a:avLst/>
          </a:prstGeom>
          <a:noFill/>
          <a:ln w="9525">
            <a:noFill/>
            <a:miter lim="800000"/>
            <a:headEnd/>
            <a:tailEnd/>
          </a:ln>
        </p:spPr>
      </p:pic>
    </p:spTree>
    <p:extLst>
      <p:ext uri="{BB962C8B-B14F-4D97-AF65-F5344CB8AC3E}">
        <p14:creationId xmlns:p14="http://schemas.microsoft.com/office/powerpoint/2010/main" val="19990790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AutoShape 2">
            <a:hlinkClick r:id="rId3" action="ppaction://hlinksldjump" highlightClick="1"/>
          </p:cNvPr>
          <p:cNvSpPr>
            <a:spLocks noChangeArrowheads="1"/>
          </p:cNvSpPr>
          <p:nvPr/>
        </p:nvSpPr>
        <p:spPr bwMode="auto">
          <a:xfrm>
            <a:off x="9982200" y="6248400"/>
            <a:ext cx="457200" cy="4572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pic>
        <p:nvPicPr>
          <p:cNvPr id="268291" name="Picture 3" descr="head&amp;soulders0401"/>
          <p:cNvPicPr>
            <a:picLocks noChangeAspect="1" noChangeArrowheads="1"/>
          </p:cNvPicPr>
          <p:nvPr/>
        </p:nvPicPr>
        <p:blipFill>
          <a:blip r:embed="rId4" cstate="print"/>
          <a:srcRect/>
          <a:stretch>
            <a:fillRect/>
          </a:stretch>
        </p:blipFill>
        <p:spPr bwMode="auto">
          <a:xfrm>
            <a:off x="3975100" y="685800"/>
            <a:ext cx="4241800" cy="5486400"/>
          </a:xfrm>
          <a:prstGeom prst="rect">
            <a:avLst/>
          </a:prstGeom>
          <a:noFill/>
          <a:ln w="9525">
            <a:noFill/>
            <a:miter lim="800000"/>
            <a:headEnd/>
            <a:tailEnd/>
          </a:ln>
        </p:spPr>
      </p:pic>
    </p:spTree>
    <p:extLst>
      <p:ext uri="{BB962C8B-B14F-4D97-AF65-F5344CB8AC3E}">
        <p14:creationId xmlns:p14="http://schemas.microsoft.com/office/powerpoint/2010/main" val="891498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3" cstate="print"/>
          <a:srcRect/>
          <a:stretch>
            <a:fillRect/>
          </a:stretch>
        </p:blipFill>
        <p:spPr bwMode="auto">
          <a:xfrm>
            <a:off x="2057400" y="687389"/>
            <a:ext cx="8077200" cy="5483225"/>
          </a:xfrm>
          <a:prstGeom prst="rect">
            <a:avLst/>
          </a:prstGeom>
          <a:noFill/>
          <a:ln w="9525">
            <a:noFill/>
            <a:miter lim="800000"/>
            <a:headEnd/>
            <a:tailEnd/>
          </a:ln>
        </p:spPr>
      </p:pic>
      <p:sp>
        <p:nvSpPr>
          <p:cNvPr id="269315"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4486366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8" name="Picture 2" descr="petit_bateau1"/>
          <p:cNvPicPr>
            <a:picLocks noChangeAspect="1" noChangeArrowheads="1"/>
          </p:cNvPicPr>
          <p:nvPr/>
        </p:nvPicPr>
        <p:blipFill>
          <a:blip r:embed="rId3" cstate="print"/>
          <a:srcRect/>
          <a:stretch>
            <a:fillRect/>
          </a:stretch>
        </p:blipFill>
        <p:spPr bwMode="auto">
          <a:xfrm>
            <a:off x="3602038" y="1"/>
            <a:ext cx="4984750" cy="6854825"/>
          </a:xfrm>
          <a:prstGeom prst="rect">
            <a:avLst/>
          </a:prstGeom>
          <a:noFill/>
          <a:ln w="9525">
            <a:noFill/>
            <a:miter lim="800000"/>
            <a:headEnd/>
            <a:tailEnd/>
          </a:ln>
        </p:spPr>
      </p:pic>
      <p:sp>
        <p:nvSpPr>
          <p:cNvPr id="270339"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6098429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806bouées"/>
          <p:cNvPicPr>
            <a:picLocks noChangeAspect="1" noChangeArrowheads="1"/>
          </p:cNvPicPr>
          <p:nvPr/>
        </p:nvPicPr>
        <p:blipFill>
          <a:blip r:embed="rId3" cstate="print"/>
          <a:srcRect/>
          <a:stretch>
            <a:fillRect/>
          </a:stretch>
        </p:blipFill>
        <p:spPr bwMode="auto">
          <a:xfrm>
            <a:off x="3665539" y="152400"/>
            <a:ext cx="4860925" cy="6553200"/>
          </a:xfrm>
          <a:prstGeom prst="rect">
            <a:avLst/>
          </a:prstGeom>
          <a:noFill/>
          <a:ln w="9525">
            <a:noFill/>
            <a:miter lim="800000"/>
            <a:headEnd/>
            <a:tailEnd/>
          </a:ln>
        </p:spPr>
      </p:pic>
      <p:sp>
        <p:nvSpPr>
          <p:cNvPr id="271363"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8737983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descr="806saucisses"/>
          <p:cNvPicPr>
            <a:picLocks noChangeAspect="1" noChangeArrowheads="1"/>
          </p:cNvPicPr>
          <p:nvPr/>
        </p:nvPicPr>
        <p:blipFill>
          <a:blip r:embed="rId3" cstate="print"/>
          <a:srcRect/>
          <a:stretch>
            <a:fillRect/>
          </a:stretch>
        </p:blipFill>
        <p:spPr bwMode="auto">
          <a:xfrm>
            <a:off x="3752850" y="233364"/>
            <a:ext cx="4686300" cy="6391275"/>
          </a:xfrm>
          <a:prstGeom prst="rect">
            <a:avLst/>
          </a:prstGeom>
          <a:noFill/>
          <a:ln w="9525">
            <a:noFill/>
            <a:miter lim="800000"/>
            <a:headEnd/>
            <a:tailEnd/>
          </a:ln>
        </p:spPr>
      </p:pic>
      <p:sp>
        <p:nvSpPr>
          <p:cNvPr id="272387"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536058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p:cNvPicPr>
            <a:picLocks noChangeAspect="1" noChangeArrowheads="1"/>
          </p:cNvPicPr>
          <p:nvPr/>
        </p:nvPicPr>
        <p:blipFill>
          <a:blip r:embed="rId3" cstate="print"/>
          <a:srcRect/>
          <a:stretch>
            <a:fillRect/>
          </a:stretch>
        </p:blipFill>
        <p:spPr bwMode="auto">
          <a:xfrm>
            <a:off x="2514600" y="793750"/>
            <a:ext cx="7162800" cy="5270500"/>
          </a:xfrm>
          <a:prstGeom prst="rect">
            <a:avLst/>
          </a:prstGeom>
          <a:noFill/>
          <a:ln w="9525">
            <a:noFill/>
            <a:miter lim="800000"/>
            <a:headEnd/>
            <a:tailEnd/>
          </a:ln>
        </p:spPr>
      </p:pic>
      <p:sp>
        <p:nvSpPr>
          <p:cNvPr id="273411" name="AutoShape 3">
            <a:hlinkClick r:id="rId4" action="ppaction://hlinksldjump" highlightClick="1"/>
          </p:cNvPr>
          <p:cNvSpPr>
            <a:spLocks noChangeArrowheads="1"/>
          </p:cNvSpPr>
          <p:nvPr/>
        </p:nvSpPr>
        <p:spPr bwMode="auto">
          <a:xfrm>
            <a:off x="9982200" y="6248400"/>
            <a:ext cx="457200" cy="4572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sp>
        <p:nvSpPr>
          <p:cNvPr id="273412" name="Text Box 4"/>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20431781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2" descr="nokia1"/>
          <p:cNvPicPr>
            <a:picLocks noChangeAspect="1" noChangeArrowheads="1"/>
          </p:cNvPicPr>
          <p:nvPr/>
        </p:nvPicPr>
        <p:blipFill>
          <a:blip r:embed="rId3" cstate="print"/>
          <a:srcRect/>
          <a:stretch>
            <a:fillRect/>
          </a:stretch>
        </p:blipFill>
        <p:spPr bwMode="auto">
          <a:xfrm>
            <a:off x="3629025" y="1"/>
            <a:ext cx="4933950" cy="6854825"/>
          </a:xfrm>
          <a:prstGeom prst="rect">
            <a:avLst/>
          </a:prstGeom>
          <a:noFill/>
          <a:ln w="9525">
            <a:noFill/>
            <a:miter lim="800000"/>
            <a:headEnd/>
            <a:tailEnd/>
          </a:ln>
        </p:spPr>
      </p:pic>
      <p:sp>
        <p:nvSpPr>
          <p:cNvPr id="274435"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5075204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descr="nokia2"/>
          <p:cNvPicPr>
            <a:picLocks noChangeAspect="1" noChangeArrowheads="1"/>
          </p:cNvPicPr>
          <p:nvPr/>
        </p:nvPicPr>
        <p:blipFill>
          <a:blip r:embed="rId3" cstate="print"/>
          <a:srcRect/>
          <a:stretch>
            <a:fillRect/>
          </a:stretch>
        </p:blipFill>
        <p:spPr bwMode="auto">
          <a:xfrm>
            <a:off x="3582989" y="1"/>
            <a:ext cx="5026025" cy="6854825"/>
          </a:xfrm>
          <a:prstGeom prst="rect">
            <a:avLst/>
          </a:prstGeom>
          <a:noFill/>
          <a:ln w="9525">
            <a:noFill/>
            <a:miter lim="800000"/>
            <a:headEnd/>
            <a:tailEnd/>
          </a:ln>
        </p:spPr>
      </p:pic>
      <p:sp>
        <p:nvSpPr>
          <p:cNvPr id="275459"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3526152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descr="nokia3"/>
          <p:cNvPicPr>
            <a:picLocks noChangeAspect="1" noChangeArrowheads="1"/>
          </p:cNvPicPr>
          <p:nvPr/>
        </p:nvPicPr>
        <p:blipFill>
          <a:blip r:embed="rId3" cstate="print"/>
          <a:srcRect/>
          <a:stretch>
            <a:fillRect/>
          </a:stretch>
        </p:blipFill>
        <p:spPr bwMode="auto">
          <a:xfrm>
            <a:off x="3582989" y="1"/>
            <a:ext cx="5026025" cy="6854825"/>
          </a:xfrm>
          <a:prstGeom prst="rect">
            <a:avLst/>
          </a:prstGeom>
          <a:noFill/>
          <a:ln w="9525">
            <a:noFill/>
            <a:miter lim="800000"/>
            <a:headEnd/>
            <a:tailEnd/>
          </a:ln>
        </p:spPr>
      </p:pic>
      <p:sp>
        <p:nvSpPr>
          <p:cNvPr id="276483"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429138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fr-FR" smtClean="0"/>
              <a:t>Pourquoi segmenter ?</a:t>
            </a:r>
          </a:p>
        </p:txBody>
      </p:sp>
      <p:sp>
        <p:nvSpPr>
          <p:cNvPr id="202755" name="Rectangle 3"/>
          <p:cNvSpPr>
            <a:spLocks noGrp="1" noChangeArrowheads="1"/>
          </p:cNvSpPr>
          <p:nvPr>
            <p:ph type="body" idx="1"/>
          </p:nvPr>
        </p:nvSpPr>
        <p:spPr/>
        <p:txBody>
          <a:bodyPr/>
          <a:lstStyle/>
          <a:p>
            <a:pPr eaLnBrk="1" hangingPunct="1"/>
            <a:r>
              <a:rPr lang="fr-FR" smtClean="0"/>
              <a:t>Répondre aux besoins des consommateurs </a:t>
            </a:r>
          </a:p>
          <a:p>
            <a:pPr eaLnBrk="1" hangingPunct="1"/>
            <a:r>
              <a:rPr lang="fr-FR" smtClean="0"/>
              <a:t>Réduire les coûts de couverture du marché</a:t>
            </a:r>
          </a:p>
          <a:p>
            <a:pPr eaLnBrk="1" hangingPunct="1"/>
            <a:r>
              <a:rPr lang="fr-FR" smtClean="0"/>
              <a:t>Re-dynamiser un marché</a:t>
            </a:r>
          </a:p>
          <a:p>
            <a:pPr eaLnBrk="1" hangingPunct="1"/>
            <a:r>
              <a:rPr lang="fr-FR" smtClean="0"/>
              <a:t>Exploiter de nouvelles habitudes de consommation et recruter</a:t>
            </a:r>
          </a:p>
          <a:p>
            <a:pPr eaLnBrk="1" hangingPunct="1"/>
            <a:r>
              <a:rPr lang="fr-FR" smtClean="0"/>
              <a:t>Réduire l ’intensité de la lutte commerciale</a:t>
            </a:r>
          </a:p>
        </p:txBody>
      </p:sp>
      <p:pic>
        <p:nvPicPr>
          <p:cNvPr id="7170" name="Picture 2" descr="ésultat de recherche d'images pour &quot;hot dog la gaulo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227584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1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2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2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2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2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2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6" name="Picture 2" descr="nokia4"/>
          <p:cNvPicPr>
            <a:picLocks noChangeAspect="1" noChangeArrowheads="1"/>
          </p:cNvPicPr>
          <p:nvPr/>
        </p:nvPicPr>
        <p:blipFill>
          <a:blip r:embed="rId3" cstate="print"/>
          <a:srcRect/>
          <a:stretch>
            <a:fillRect/>
          </a:stretch>
        </p:blipFill>
        <p:spPr bwMode="auto">
          <a:xfrm>
            <a:off x="3582989" y="1"/>
            <a:ext cx="5026025" cy="6854825"/>
          </a:xfrm>
          <a:prstGeom prst="rect">
            <a:avLst/>
          </a:prstGeom>
          <a:noFill/>
          <a:ln w="9525">
            <a:noFill/>
            <a:miter lim="800000"/>
            <a:headEnd/>
            <a:tailEnd/>
          </a:ln>
        </p:spPr>
      </p:pic>
      <p:sp>
        <p:nvSpPr>
          <p:cNvPr id="277507"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4847002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descr="nokia6"/>
          <p:cNvPicPr>
            <a:picLocks noChangeAspect="1" noChangeArrowheads="1"/>
          </p:cNvPicPr>
          <p:nvPr/>
        </p:nvPicPr>
        <p:blipFill>
          <a:blip r:embed="rId3" cstate="print"/>
          <a:srcRect/>
          <a:stretch>
            <a:fillRect/>
          </a:stretch>
        </p:blipFill>
        <p:spPr bwMode="auto">
          <a:xfrm>
            <a:off x="3586164" y="0"/>
            <a:ext cx="5019675" cy="6858000"/>
          </a:xfrm>
          <a:prstGeom prst="rect">
            <a:avLst/>
          </a:prstGeom>
          <a:noFill/>
          <a:ln w="9525">
            <a:noFill/>
            <a:miter lim="800000"/>
            <a:headEnd/>
            <a:tailEnd/>
          </a:ln>
        </p:spPr>
      </p:pic>
      <p:sp>
        <p:nvSpPr>
          <p:cNvPr id="278531"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2507017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2"/>
          <p:cNvPicPr>
            <a:picLocks noChangeAspect="1" noChangeArrowheads="1"/>
          </p:cNvPicPr>
          <p:nvPr/>
        </p:nvPicPr>
        <p:blipFill>
          <a:blip r:embed="rId3" cstate="print"/>
          <a:srcRect/>
          <a:stretch>
            <a:fillRect/>
          </a:stretch>
        </p:blipFill>
        <p:spPr bwMode="auto">
          <a:xfrm>
            <a:off x="2743200" y="869950"/>
            <a:ext cx="6705600" cy="5118100"/>
          </a:xfrm>
          <a:prstGeom prst="rect">
            <a:avLst/>
          </a:prstGeom>
          <a:noFill/>
          <a:ln w="9525">
            <a:noFill/>
            <a:miter lim="800000"/>
            <a:headEnd/>
            <a:tailEnd/>
          </a:ln>
        </p:spPr>
      </p:pic>
      <p:pic>
        <p:nvPicPr>
          <p:cNvPr id="279555" name="Picture 3"/>
          <p:cNvPicPr>
            <a:picLocks noChangeAspect="1" noChangeArrowheads="1"/>
          </p:cNvPicPr>
          <p:nvPr/>
        </p:nvPicPr>
        <p:blipFill>
          <a:blip r:embed="rId4" cstate="print"/>
          <a:srcRect/>
          <a:stretch>
            <a:fillRect/>
          </a:stretch>
        </p:blipFill>
        <p:spPr bwMode="auto">
          <a:xfrm>
            <a:off x="7924801" y="304801"/>
            <a:ext cx="2143125" cy="828675"/>
          </a:xfrm>
          <a:prstGeom prst="rect">
            <a:avLst/>
          </a:prstGeom>
          <a:noFill/>
          <a:ln w="9525">
            <a:noFill/>
            <a:miter lim="800000"/>
            <a:headEnd/>
            <a:tailEnd/>
          </a:ln>
        </p:spPr>
      </p:pic>
      <p:sp>
        <p:nvSpPr>
          <p:cNvPr id="279556" name="Text Box 4"/>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3135158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2"/>
          <p:cNvPicPr>
            <a:picLocks noChangeAspect="1" noChangeArrowheads="1"/>
          </p:cNvPicPr>
          <p:nvPr/>
        </p:nvPicPr>
        <p:blipFill>
          <a:blip r:embed="rId3" cstate="print"/>
          <a:srcRect/>
          <a:stretch>
            <a:fillRect/>
          </a:stretch>
        </p:blipFill>
        <p:spPr bwMode="auto">
          <a:xfrm>
            <a:off x="1752600" y="76201"/>
            <a:ext cx="8686800" cy="6276975"/>
          </a:xfrm>
          <a:prstGeom prst="rect">
            <a:avLst/>
          </a:prstGeom>
          <a:noFill/>
          <a:ln w="9525">
            <a:noFill/>
            <a:miter lim="800000"/>
            <a:headEnd/>
            <a:tailEnd/>
          </a:ln>
        </p:spPr>
      </p:pic>
    </p:spTree>
    <p:extLst>
      <p:ext uri="{BB962C8B-B14F-4D97-AF65-F5344CB8AC3E}">
        <p14:creationId xmlns:p14="http://schemas.microsoft.com/office/powerpoint/2010/main" val="944412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Picture 2" descr="lacityhommesnusgd"/>
          <p:cNvPicPr>
            <a:picLocks noChangeAspect="1" noChangeArrowheads="1"/>
          </p:cNvPicPr>
          <p:nvPr/>
        </p:nvPicPr>
        <p:blipFill>
          <a:blip r:embed="rId3" cstate="print"/>
          <a:srcRect/>
          <a:stretch>
            <a:fillRect/>
          </a:stretch>
        </p:blipFill>
        <p:spPr bwMode="auto">
          <a:xfrm>
            <a:off x="2514600" y="-71438"/>
            <a:ext cx="7162800" cy="7000876"/>
          </a:xfrm>
          <a:prstGeom prst="rect">
            <a:avLst/>
          </a:prstGeom>
          <a:noFill/>
          <a:ln w="9525">
            <a:noFill/>
            <a:miter lim="800000"/>
            <a:headEnd/>
            <a:tailEnd/>
          </a:ln>
        </p:spPr>
      </p:pic>
      <p:sp>
        <p:nvSpPr>
          <p:cNvPr id="281603"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solidFill>
                  <a:schemeClr val="bg1"/>
                </a:solidFill>
              </a:rPr>
              <a:t>3. Le positionnement</a:t>
            </a:r>
          </a:p>
        </p:txBody>
      </p:sp>
    </p:spTree>
    <p:extLst>
      <p:ext uri="{BB962C8B-B14F-4D97-AF65-F5344CB8AC3E}">
        <p14:creationId xmlns:p14="http://schemas.microsoft.com/office/powerpoint/2010/main" val="2137899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2"/>
          <p:cNvPicPr>
            <a:picLocks noChangeAspect="1" noChangeArrowheads="1"/>
          </p:cNvPicPr>
          <p:nvPr/>
        </p:nvPicPr>
        <p:blipFill>
          <a:blip r:embed="rId3" cstate="print"/>
          <a:srcRect/>
          <a:stretch>
            <a:fillRect/>
          </a:stretch>
        </p:blipFill>
        <p:spPr bwMode="auto">
          <a:xfrm>
            <a:off x="2133600" y="866775"/>
            <a:ext cx="7924800" cy="5124450"/>
          </a:xfrm>
          <a:prstGeom prst="rect">
            <a:avLst/>
          </a:prstGeom>
          <a:noFill/>
          <a:ln w="9525">
            <a:noFill/>
            <a:miter lim="800000"/>
            <a:headEnd/>
            <a:tailEnd/>
          </a:ln>
        </p:spPr>
      </p:pic>
      <p:sp>
        <p:nvSpPr>
          <p:cNvPr id="282627"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8297854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descr="3suisses_angle"/>
          <p:cNvPicPr>
            <a:picLocks noChangeAspect="1" noChangeArrowheads="1"/>
          </p:cNvPicPr>
          <p:nvPr/>
        </p:nvPicPr>
        <p:blipFill>
          <a:blip r:embed="rId3" cstate="print"/>
          <a:srcRect/>
          <a:stretch>
            <a:fillRect/>
          </a:stretch>
        </p:blipFill>
        <p:spPr bwMode="auto">
          <a:xfrm>
            <a:off x="1644650" y="342900"/>
            <a:ext cx="8902700" cy="6172200"/>
          </a:xfrm>
          <a:prstGeom prst="rect">
            <a:avLst/>
          </a:prstGeom>
          <a:noFill/>
          <a:ln w="9525">
            <a:noFill/>
            <a:miter lim="800000"/>
            <a:headEnd/>
            <a:tailEnd/>
          </a:ln>
        </p:spPr>
      </p:pic>
      <p:sp>
        <p:nvSpPr>
          <p:cNvPr id="283651"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6840347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2" descr="3suisses_champignon"/>
          <p:cNvPicPr>
            <a:picLocks noChangeAspect="1" noChangeArrowheads="1"/>
          </p:cNvPicPr>
          <p:nvPr/>
        </p:nvPicPr>
        <p:blipFill>
          <a:blip r:embed="rId3" cstate="print"/>
          <a:srcRect/>
          <a:stretch>
            <a:fillRect/>
          </a:stretch>
        </p:blipFill>
        <p:spPr bwMode="auto">
          <a:xfrm>
            <a:off x="1657350" y="374650"/>
            <a:ext cx="8877300" cy="6108700"/>
          </a:xfrm>
          <a:prstGeom prst="rect">
            <a:avLst/>
          </a:prstGeom>
          <a:noFill/>
          <a:ln w="9525">
            <a:noFill/>
            <a:miter lim="800000"/>
            <a:headEnd/>
            <a:tailEnd/>
          </a:ln>
        </p:spPr>
      </p:pic>
      <p:sp>
        <p:nvSpPr>
          <p:cNvPr id="284675" name="Text Box 3"/>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1949108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AutoShape 2">
            <a:hlinkClick r:id="" action="ppaction://noaction" highlightClick="1"/>
          </p:cNvPr>
          <p:cNvSpPr>
            <a:spLocks noChangeArrowheads="1"/>
          </p:cNvSpPr>
          <p:nvPr/>
        </p:nvSpPr>
        <p:spPr bwMode="auto">
          <a:xfrm>
            <a:off x="9982200" y="6248400"/>
            <a:ext cx="457200" cy="457200"/>
          </a:xfrm>
          <a:prstGeom prst="actionButtonHome">
            <a:avLst/>
          </a:prstGeom>
          <a:solidFill>
            <a:schemeClr val="accent1"/>
          </a:solidFill>
          <a:ln w="9525">
            <a:solidFill>
              <a:schemeClr val="tx1"/>
            </a:solidFill>
            <a:miter lim="800000"/>
            <a:headEnd/>
            <a:tailEnd/>
          </a:ln>
        </p:spPr>
        <p:txBody>
          <a:bodyPr wrap="none" anchor="ctr"/>
          <a:lstStyle/>
          <a:p>
            <a:endParaRPr lang="fr-FR"/>
          </a:p>
        </p:txBody>
      </p:sp>
      <p:pic>
        <p:nvPicPr>
          <p:cNvPr id="285699" name="Picture 3" descr="3suissescactus"/>
          <p:cNvPicPr>
            <a:picLocks noChangeAspect="1" noChangeArrowheads="1"/>
          </p:cNvPicPr>
          <p:nvPr/>
        </p:nvPicPr>
        <p:blipFill>
          <a:blip r:embed="rId3" cstate="print"/>
          <a:srcRect/>
          <a:stretch>
            <a:fillRect/>
          </a:stretch>
        </p:blipFill>
        <p:spPr bwMode="auto">
          <a:xfrm>
            <a:off x="1670050" y="374650"/>
            <a:ext cx="8851900" cy="6108700"/>
          </a:xfrm>
          <a:prstGeom prst="rect">
            <a:avLst/>
          </a:prstGeom>
          <a:noFill/>
          <a:ln w="9525">
            <a:noFill/>
            <a:miter lim="800000"/>
            <a:headEnd/>
            <a:tailEnd/>
          </a:ln>
        </p:spPr>
      </p:pic>
      <p:sp>
        <p:nvSpPr>
          <p:cNvPr id="285700" name="Text Box 4"/>
          <p:cNvSpPr txBox="1">
            <a:spLocks noChangeArrowheads="1"/>
          </p:cNvSpPr>
          <p:nvPr/>
        </p:nvSpPr>
        <p:spPr bwMode="auto">
          <a:xfrm>
            <a:off x="1524001" y="0"/>
            <a:ext cx="2813591" cy="400110"/>
          </a:xfrm>
          <a:prstGeom prst="rect">
            <a:avLst/>
          </a:prstGeom>
          <a:noFill/>
          <a:ln w="9525">
            <a:noFill/>
            <a:miter lim="800000"/>
            <a:headEnd/>
            <a:tailEnd/>
          </a:ln>
        </p:spPr>
        <p:txBody>
          <a:bodyPr wrap="none">
            <a:spAutoFit/>
          </a:bodyPr>
          <a:lstStyle/>
          <a:p>
            <a:pPr eaLnBrk="0" hangingPunct="0"/>
            <a:r>
              <a:rPr lang="fr-FR" sz="2000" b="1"/>
              <a:t>3. Le positionnement</a:t>
            </a:r>
          </a:p>
        </p:txBody>
      </p:sp>
    </p:spTree>
    <p:extLst>
      <p:ext uri="{BB962C8B-B14F-4D97-AF65-F5344CB8AC3E}">
        <p14:creationId xmlns:p14="http://schemas.microsoft.com/office/powerpoint/2010/main" val="1992208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FR" smtClean="0"/>
              <a:t>Re-dynamiser un marché</a:t>
            </a:r>
          </a:p>
        </p:txBody>
      </p:sp>
      <p:graphicFrame>
        <p:nvGraphicFramePr>
          <p:cNvPr id="7170" name="Object 3"/>
          <p:cNvGraphicFramePr>
            <a:graphicFrameLocks noChangeAspect="1"/>
          </p:cNvGraphicFramePr>
          <p:nvPr>
            <p:extLst>
              <p:ext uri="{D42A27DB-BD31-4B8C-83A1-F6EECF244321}">
                <p14:modId xmlns:p14="http://schemas.microsoft.com/office/powerpoint/2010/main" val="825183547"/>
              </p:ext>
            </p:extLst>
          </p:nvPr>
        </p:nvGraphicFramePr>
        <p:xfrm>
          <a:off x="1828800" y="1906588"/>
          <a:ext cx="6097588" cy="4064000"/>
        </p:xfrm>
        <a:graphic>
          <a:graphicData uri="http://schemas.openxmlformats.org/presentationml/2006/ole">
            <mc:AlternateContent xmlns:mc="http://schemas.openxmlformats.org/markup-compatibility/2006">
              <mc:Choice xmlns:v="urn:schemas-microsoft-com:vml" Requires="v">
                <p:oleObj spid="_x0000_s6169" name="Graphique" r:id="rId4" imgW="6096000" imgH="4064000" progId="MSGraph.Chart.8">
                  <p:embed followColorScheme="full"/>
                </p:oleObj>
              </mc:Choice>
              <mc:Fallback>
                <p:oleObj name="Graphique" r:id="rId4" imgW="6096000" imgH="4064000" progId="MSGraph.Chart.8">
                  <p:embed followColorScheme="full"/>
                  <p:pic>
                    <p:nvPicPr>
                      <p:cNvPr id="0" name=""/>
                      <p:cNvPicPr>
                        <a:picLocks noChangeAspect="1" noChangeArrowheads="1"/>
                      </p:cNvPicPr>
                      <p:nvPr/>
                    </p:nvPicPr>
                    <p:blipFill>
                      <a:blip r:embed="rId5"/>
                      <a:srcRect/>
                      <a:stretch>
                        <a:fillRect/>
                      </a:stretch>
                    </p:blipFill>
                    <p:spPr bwMode="auto">
                      <a:xfrm>
                        <a:off x="1828800" y="1906588"/>
                        <a:ext cx="6097588" cy="4064000"/>
                      </a:xfrm>
                      <a:prstGeom prst="rect">
                        <a:avLst/>
                      </a:prstGeom>
                      <a:solidFill>
                        <a:schemeClr val="accent2">
                          <a:lumMod val="50000"/>
                        </a:schemeClr>
                      </a:solidFill>
                    </p:spPr>
                  </p:pic>
                </p:oleObj>
              </mc:Fallback>
            </mc:AlternateContent>
          </a:graphicData>
        </a:graphic>
      </p:graphicFrame>
      <p:sp>
        <p:nvSpPr>
          <p:cNvPr id="7172" name="Rectangle 4"/>
          <p:cNvSpPr>
            <a:spLocks noChangeArrowheads="1"/>
          </p:cNvSpPr>
          <p:nvPr/>
        </p:nvSpPr>
        <p:spPr bwMode="auto">
          <a:xfrm>
            <a:off x="8229600" y="2057400"/>
            <a:ext cx="1981200" cy="1600200"/>
          </a:xfrm>
          <a:prstGeom prst="rect">
            <a:avLst/>
          </a:prstGeom>
          <a:solidFill>
            <a:srgbClr val="00FFFF"/>
          </a:solidFill>
          <a:ln w="9525">
            <a:solidFill>
              <a:schemeClr val="tx1"/>
            </a:solidFill>
            <a:miter lim="800000"/>
            <a:headEnd/>
            <a:tailEnd/>
          </a:ln>
        </p:spPr>
        <p:txBody>
          <a:bodyPr wrap="none" anchor="ctr"/>
          <a:lstStyle/>
          <a:p>
            <a:pPr algn="ctr" eaLnBrk="0" hangingPunct="0"/>
            <a:r>
              <a:rPr lang="fr-FR" sz="2400"/>
              <a:t>Marché total</a:t>
            </a:r>
          </a:p>
          <a:p>
            <a:pPr algn="ctr" eaLnBrk="0" hangingPunct="0"/>
            <a:r>
              <a:rPr lang="fr-FR" sz="2400"/>
              <a:t>109 000t</a:t>
            </a:r>
          </a:p>
          <a:p>
            <a:pPr algn="ctr" eaLnBrk="0" hangingPunct="0"/>
            <a:r>
              <a:rPr lang="fr-FR" sz="2400"/>
              <a:t>1 550 MF</a:t>
            </a:r>
          </a:p>
          <a:p>
            <a:pPr algn="ctr" eaLnBrk="0" hangingPunct="0"/>
            <a:r>
              <a:rPr lang="fr-FR" sz="2400"/>
              <a:t>-0,5%</a:t>
            </a:r>
          </a:p>
        </p:txBody>
      </p:sp>
    </p:spTree>
    <p:extLst>
      <p:ext uri="{BB962C8B-B14F-4D97-AF65-F5344CB8AC3E}">
        <p14:creationId xmlns:p14="http://schemas.microsoft.com/office/powerpoint/2010/main" val="386811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eaLnBrk="1" hangingPunct="1"/>
            <a:r>
              <a:rPr lang="fr-FR" smtClean="0"/>
              <a:t>Un riz plus pratique et plus goûteux</a:t>
            </a:r>
          </a:p>
        </p:txBody>
      </p:sp>
      <p:sp>
        <p:nvSpPr>
          <p:cNvPr id="292867" name="Text Box 3"/>
          <p:cNvSpPr txBox="1">
            <a:spLocks noChangeArrowheads="1"/>
          </p:cNvSpPr>
          <p:nvPr/>
        </p:nvSpPr>
        <p:spPr bwMode="auto">
          <a:xfrm>
            <a:off x="7146926" y="6411913"/>
            <a:ext cx="2124075" cy="304800"/>
          </a:xfrm>
          <a:prstGeom prst="rect">
            <a:avLst/>
          </a:prstGeom>
          <a:noFill/>
          <a:ln w="9525">
            <a:noFill/>
            <a:miter lim="800000"/>
            <a:headEnd/>
            <a:tailEnd/>
          </a:ln>
        </p:spPr>
        <p:txBody>
          <a:bodyPr wrap="none">
            <a:spAutoFit/>
          </a:bodyPr>
          <a:lstStyle/>
          <a:p>
            <a:pPr eaLnBrk="0" hangingPunct="0"/>
            <a:r>
              <a:rPr lang="fr-FR" sz="1400">
                <a:latin typeface="Times New Roman" pitchFamily="18" charset="0"/>
              </a:rPr>
              <a:t>Source : LSA 31 août 2000</a:t>
            </a:r>
          </a:p>
        </p:txBody>
      </p:sp>
      <p:pic>
        <p:nvPicPr>
          <p:cNvPr id="292868" name="Picture 4" descr="riz1"/>
          <p:cNvPicPr>
            <a:picLocks noChangeAspect="1" noChangeArrowheads="1"/>
          </p:cNvPicPr>
          <p:nvPr/>
        </p:nvPicPr>
        <p:blipFill>
          <a:blip r:embed="rId3" cstate="print"/>
          <a:srcRect/>
          <a:stretch>
            <a:fillRect/>
          </a:stretch>
        </p:blipFill>
        <p:spPr bwMode="auto">
          <a:xfrm>
            <a:off x="1905000" y="1676401"/>
            <a:ext cx="2686050" cy="3159125"/>
          </a:xfrm>
          <a:prstGeom prst="rect">
            <a:avLst/>
          </a:prstGeom>
          <a:noFill/>
          <a:ln w="9525">
            <a:noFill/>
            <a:miter lim="800000"/>
            <a:headEnd/>
            <a:tailEnd/>
          </a:ln>
        </p:spPr>
      </p:pic>
      <p:pic>
        <p:nvPicPr>
          <p:cNvPr id="292869" name="Picture 5" descr="riz2"/>
          <p:cNvPicPr>
            <a:picLocks noChangeAspect="1" noChangeArrowheads="1"/>
          </p:cNvPicPr>
          <p:nvPr/>
        </p:nvPicPr>
        <p:blipFill>
          <a:blip r:embed="rId4" cstate="print"/>
          <a:srcRect/>
          <a:stretch>
            <a:fillRect/>
          </a:stretch>
        </p:blipFill>
        <p:spPr bwMode="auto">
          <a:xfrm>
            <a:off x="4724401" y="2133600"/>
            <a:ext cx="2720975" cy="3200400"/>
          </a:xfrm>
          <a:prstGeom prst="rect">
            <a:avLst/>
          </a:prstGeom>
          <a:noFill/>
          <a:ln w="9525">
            <a:noFill/>
            <a:miter lim="800000"/>
            <a:headEnd/>
            <a:tailEnd/>
          </a:ln>
        </p:spPr>
      </p:pic>
      <p:pic>
        <p:nvPicPr>
          <p:cNvPr id="292870" name="Picture 6" descr="riz3"/>
          <p:cNvPicPr>
            <a:picLocks noChangeAspect="1" noChangeArrowheads="1"/>
          </p:cNvPicPr>
          <p:nvPr/>
        </p:nvPicPr>
        <p:blipFill>
          <a:blip r:embed="rId5" cstate="print"/>
          <a:srcRect/>
          <a:stretch>
            <a:fillRect/>
          </a:stretch>
        </p:blipFill>
        <p:spPr bwMode="auto">
          <a:xfrm>
            <a:off x="7620000" y="2590800"/>
            <a:ext cx="2800350" cy="3549650"/>
          </a:xfrm>
          <a:prstGeom prst="rect">
            <a:avLst/>
          </a:prstGeom>
          <a:noFill/>
          <a:ln w="9525">
            <a:noFill/>
            <a:miter lim="800000"/>
            <a:headEnd/>
            <a:tailEnd/>
          </a:ln>
        </p:spPr>
      </p:pic>
      <p:sp>
        <p:nvSpPr>
          <p:cNvPr id="292871" name="AutoShape 7">
            <a:hlinkClick r:id="" action="ppaction://noaction" highlightClick="1"/>
          </p:cNvPr>
          <p:cNvSpPr>
            <a:spLocks noChangeArrowheads="1"/>
          </p:cNvSpPr>
          <p:nvPr/>
        </p:nvSpPr>
        <p:spPr bwMode="auto">
          <a:xfrm>
            <a:off x="9753600" y="6324600"/>
            <a:ext cx="533400" cy="304800"/>
          </a:xfrm>
          <a:prstGeom prst="actionButtonReturn">
            <a:avLst/>
          </a:prstGeom>
          <a:solidFill>
            <a:schemeClr val="accent1"/>
          </a:solidFill>
          <a:ln w="9525">
            <a:solidFill>
              <a:schemeClr val="tx1"/>
            </a:solidFill>
            <a:miter lim="800000"/>
            <a:headEnd/>
            <a:tailEnd/>
          </a:ln>
        </p:spPr>
        <p:txBody>
          <a:bodyPr wrap="none" anchor="ctr"/>
          <a:lstStyle/>
          <a:p>
            <a:endParaRPr lang="fr-FR"/>
          </a:p>
        </p:txBody>
      </p:sp>
    </p:spTree>
    <p:extLst>
      <p:ext uri="{BB962C8B-B14F-4D97-AF65-F5344CB8AC3E}">
        <p14:creationId xmlns:p14="http://schemas.microsoft.com/office/powerpoint/2010/main" val="17011602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178</TotalTime>
  <Words>1200</Words>
  <Application>Microsoft Macintosh PowerPoint</Application>
  <PresentationFormat>Grand écran</PresentationFormat>
  <Paragraphs>297</Paragraphs>
  <Slides>78</Slides>
  <Notes>68</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2</vt:i4>
      </vt:variant>
      <vt:variant>
        <vt:lpstr>Titres des diapositives</vt:lpstr>
      </vt:variant>
      <vt:variant>
        <vt:i4>78</vt:i4>
      </vt:variant>
    </vt:vector>
  </HeadingPairs>
  <TitlesOfParts>
    <vt:vector size="87" baseType="lpstr">
      <vt:lpstr>Calibri</vt:lpstr>
      <vt:lpstr>Rockwell</vt:lpstr>
      <vt:lpstr>Rockwell Condensed</vt:lpstr>
      <vt:lpstr>Rockwell Extra Bold</vt:lpstr>
      <vt:lpstr>Times New Roman</vt:lpstr>
      <vt:lpstr>Wingdings</vt:lpstr>
      <vt:lpstr>Type de bois</vt:lpstr>
      <vt:lpstr>Graphique</vt:lpstr>
      <vt:lpstr>Document</vt:lpstr>
      <vt:lpstr>Segmentation, ciblage, positionnement</vt:lpstr>
      <vt:lpstr>Introduction</vt:lpstr>
      <vt:lpstr>Stratégie Corporate ou stratégie BU</vt:lpstr>
      <vt:lpstr>De l’analyse à la formulation du plan en passant par la stratégie</vt:lpstr>
      <vt:lpstr>Marketing stratégique ou stratégie marketing?</vt:lpstr>
      <vt:lpstr>Un processus séquentiel</vt:lpstr>
      <vt:lpstr>Pourquoi segmenter ?</vt:lpstr>
      <vt:lpstr>Re-dynamiser un marché</vt:lpstr>
      <vt:lpstr>Un riz plus pratique et plus goûteux</vt:lpstr>
      <vt:lpstr>Définition de la segmentation</vt:lpstr>
      <vt:lpstr>Les critères de segmentations</vt:lpstr>
      <vt:lpstr>Critères géo-socio-démo-économiques</vt:lpstr>
      <vt:lpstr>Présentation PowerPoint</vt:lpstr>
      <vt:lpstr>L ’âge</vt:lpstr>
      <vt:lpstr>Présentation PowerPoint</vt:lpstr>
      <vt:lpstr>Présentation PowerPoint</vt:lpstr>
      <vt:lpstr>Rôles des sexes</vt:lpstr>
      <vt:lpstr>Cycle de vie familial</vt:lpstr>
      <vt:lpstr>Chronomobilité</vt:lpstr>
      <vt:lpstr>Présentation PowerPoint</vt:lpstr>
      <vt:lpstr>La double tendance de la segmentation</vt:lpstr>
      <vt:lpstr>Pampers et le sexe des anges</vt:lpstr>
      <vt:lpstr>Sélection des critères de segmentations</vt:lpstr>
      <vt:lpstr>Sélection des critères de segmentations</vt:lpstr>
      <vt:lpstr>Sélection des critères de segmentations</vt:lpstr>
      <vt:lpstr>Sélection des critères de segmentations</vt:lpstr>
      <vt:lpstr>L ’identification des segments</vt:lpstr>
      <vt:lpstr>Les conditions d ’une segmentation efficace</vt:lpstr>
      <vt:lpstr> de la Segmentation au ciblage </vt:lpstr>
      <vt:lpstr>Le ciblage</vt:lpstr>
      <vt:lpstr>Les stratégies de ciblages</vt:lpstr>
      <vt:lpstr>Le plan de conquête du marché</vt:lpstr>
      <vt:lpstr>Le plan de conquête du marché</vt:lpstr>
      <vt:lpstr>Le positionnement</vt:lpstr>
      <vt:lpstr>Présentation PowerPoint</vt:lpstr>
      <vt:lpstr>Présentation PowerPoint</vt:lpstr>
      <vt:lpstr>Présentation PowerPoint</vt:lpstr>
      <vt:lpstr>Présentation PowerPoint</vt:lpstr>
      <vt:lpstr>Présentation PowerPoint</vt:lpstr>
      <vt:lpstr>Le losange du positionnement</vt:lpstr>
      <vt:lpstr>Présentation PowerPoint</vt:lpstr>
      <vt:lpstr>Exercice : quel losange de positionnement ?</vt:lpstr>
      <vt:lpstr>Créer le positionnement</vt:lpstr>
      <vt:lpstr>Créer le positionnement</vt:lpstr>
      <vt:lpstr>Présentation PowerPoint</vt:lpstr>
      <vt:lpstr>Présentation PowerPoint</vt:lpstr>
      <vt:lpstr>Présentation PowerPoint</vt:lpstr>
      <vt:lpstr>Présentation PowerPoint</vt:lpstr>
      <vt:lpstr>Présentation PowerPoint</vt:lpstr>
      <vt:lpstr>L ’importance des attributs</vt:lpstr>
      <vt:lpstr>Les attributs d’une marque d’antidouleur au paracétamol</vt:lpstr>
      <vt:lpstr>Les stratégies de positionnement</vt:lpstr>
      <vt:lpstr>Les étapes de construction d ’un positionnement</vt:lpstr>
      <vt:lpstr>Présentation PowerPoint</vt:lpstr>
      <vt:lpstr>Les conditions d ’un positionnement réussi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Utilisateur de Microsoft Office</cp:lastModifiedBy>
  <cp:revision>22</cp:revision>
  <dcterms:created xsi:type="dcterms:W3CDTF">2017-09-25T11:44:22Z</dcterms:created>
  <dcterms:modified xsi:type="dcterms:W3CDTF">2019-11-14T12:12:57Z</dcterms:modified>
</cp:coreProperties>
</file>